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2.xml" ContentType="application/vnd.openxmlformats-officedocument.themeOverride+xml"/>
  <Override PartName="/ppt/notesSlides/notesSlide15.xml" ContentType="application/vnd.openxmlformats-officedocument.presentationml.notesSlide+xml"/>
  <Override PartName="/ppt/theme/themeOverride3.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4.xml" ContentType="application/vnd.openxmlformats-officedocument.themeOverride+xml"/>
  <Override PartName="/ppt/notesSlides/notesSlide18.xml" ContentType="application/vnd.openxmlformats-officedocument.presentationml.notesSlide+xml"/>
  <Override PartName="/ppt/theme/themeOverride5.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6.xml" ContentType="application/vnd.openxmlformats-officedocument.themeOverride+xml"/>
  <Override PartName="/ppt/tags/tag7.xml" ContentType="application/vnd.openxmlformats-officedocument.presentationml.tags+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tags/tag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34.xml" ContentType="application/vnd.openxmlformats-officedocument.presentationml.notesSlide+xml"/>
  <Override PartName="/ppt/tags/tag1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309" r:id="rId2"/>
    <p:sldId id="311" r:id="rId3"/>
    <p:sldId id="310" r:id="rId4"/>
    <p:sldId id="259" r:id="rId5"/>
    <p:sldId id="656" r:id="rId6"/>
    <p:sldId id="260" r:id="rId7"/>
    <p:sldId id="267" r:id="rId8"/>
    <p:sldId id="663" r:id="rId9"/>
    <p:sldId id="312" r:id="rId10"/>
    <p:sldId id="655" r:id="rId11"/>
    <p:sldId id="321" r:id="rId12"/>
    <p:sldId id="264" r:id="rId13"/>
    <p:sldId id="313" r:id="rId14"/>
    <p:sldId id="317" r:id="rId15"/>
    <p:sldId id="261" r:id="rId16"/>
    <p:sldId id="263" r:id="rId17"/>
    <p:sldId id="318" r:id="rId18"/>
    <p:sldId id="269" r:id="rId19"/>
    <p:sldId id="271" r:id="rId20"/>
    <p:sldId id="319" r:id="rId21"/>
    <p:sldId id="668" r:id="rId22"/>
    <p:sldId id="665" r:id="rId23"/>
    <p:sldId id="314" r:id="rId24"/>
    <p:sldId id="268" r:id="rId25"/>
    <p:sldId id="272" r:id="rId26"/>
    <p:sldId id="323" r:id="rId27"/>
    <p:sldId id="659" r:id="rId28"/>
    <p:sldId id="654" r:id="rId29"/>
    <p:sldId id="324" r:id="rId30"/>
    <p:sldId id="658" r:id="rId31"/>
    <p:sldId id="660" r:id="rId32"/>
    <p:sldId id="661" r:id="rId33"/>
    <p:sldId id="662" r:id="rId34"/>
    <p:sldId id="667" r:id="rId35"/>
    <p:sldId id="666"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pos="529">
          <p15:clr>
            <a:srgbClr val="A4A3A4"/>
          </p15:clr>
        </p15:guide>
        <p15:guide id="4" pos="7151">
          <p15:clr>
            <a:srgbClr val="A4A3A4"/>
          </p15:clr>
        </p15:guide>
        <p15:guide id="5" pos="2593">
          <p15:clr>
            <a:srgbClr val="A4A3A4"/>
          </p15:clr>
        </p15:guide>
        <p15:guide id="6" pos="50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9ADC"/>
    <a:srgbClr val="A6A6A6"/>
    <a:srgbClr val="4168CB"/>
    <a:srgbClr val="2A3F74"/>
    <a:srgbClr val="5577D1"/>
    <a:srgbClr val="D9D9D9"/>
    <a:srgbClr val="C086A3"/>
    <a:srgbClr val="FEC261"/>
    <a:srgbClr val="2B0A45"/>
    <a:srgbClr val="3E2D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9" autoAdjust="0"/>
    <p:restoredTop sz="94581" autoAdjust="0"/>
  </p:normalViewPr>
  <p:slideViewPr>
    <p:cSldViewPr snapToGrid="0" showGuides="1">
      <p:cViewPr>
        <p:scale>
          <a:sx n="75" d="100"/>
          <a:sy n="75" d="100"/>
        </p:scale>
        <p:origin x="1051" y="298"/>
      </p:cViewPr>
      <p:guideLst>
        <p:guide pos="3840"/>
        <p:guide orient="horz" pos="2160"/>
        <p:guide pos="529"/>
        <p:guide pos="7151"/>
        <p:guide pos="2593"/>
        <p:guide pos="50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5 1PP T</a:t>
            </a:r>
            <a:r>
              <a:rPr lang="zh-CN" altLang="en-US" dirty="0"/>
              <a:t>模板网   </a:t>
            </a:r>
            <a:r>
              <a:rPr lang="en-US" altLang="zh-CN" dirty="0"/>
              <a:t>www.5 1 p ptmoban.com</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480EDB-9E11-4091-822E-9DCB7017F6F0}" type="slidenum">
              <a:rPr lang="zh-CN" altLang="en-US" smtClean="0"/>
              <a:t>21</a:t>
            </a:fld>
            <a:endParaRPr lang="zh-CN" altLang="en-US"/>
          </a:p>
        </p:txBody>
      </p:sp>
    </p:spTree>
    <p:extLst>
      <p:ext uri="{BB962C8B-B14F-4D97-AF65-F5344CB8AC3E}">
        <p14:creationId xmlns:p14="http://schemas.microsoft.com/office/powerpoint/2010/main" val="2839265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480EDB-9E11-4091-822E-9DCB7017F6F0}" type="slidenum">
              <a:rPr lang="zh-CN" altLang="en-US" smtClean="0"/>
              <a:t>22</a:t>
            </a:fld>
            <a:endParaRPr lang="zh-CN" altLang="en-US"/>
          </a:p>
        </p:txBody>
      </p:sp>
    </p:spTree>
    <p:extLst>
      <p:ext uri="{BB962C8B-B14F-4D97-AF65-F5344CB8AC3E}">
        <p14:creationId xmlns:p14="http://schemas.microsoft.com/office/powerpoint/2010/main" val="1337482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480EDB-9E11-4091-822E-9DCB7017F6F0}"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788798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670034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0DD7D20-9210-478D-9263-E0161C4A3648}" type="datetimeFigureOut">
              <a:rPr lang="zh-CN" altLang="en-US" smtClean="0"/>
              <a:t>2022/7/7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69A8EC6-AEA3-4BE4-8525-26F907CCAEAC}" type="slidenum">
              <a:rPr lang="zh-CN" altLang="en-US" smtClean="0"/>
              <a:t>‹#›</a:t>
            </a:fld>
            <a:endParaRPr lang="zh-CN" altLang="en-US"/>
          </a:p>
        </p:txBody>
      </p:sp>
      <p:grpSp>
        <p:nvGrpSpPr>
          <p:cNvPr id="7" name="组合 6"/>
          <p:cNvGrpSpPr/>
          <p:nvPr userDrawn="1"/>
        </p:nvGrpSpPr>
        <p:grpSpPr>
          <a:xfrm>
            <a:off x="8232896" y="4859669"/>
            <a:ext cx="3785398" cy="2024895"/>
            <a:chOff x="8232896" y="4859669"/>
            <a:chExt cx="3785398" cy="2024895"/>
          </a:xfrm>
        </p:grpSpPr>
        <p:sp>
          <p:nvSpPr>
            <p:cNvPr id="8" name="矩形 7"/>
            <p:cNvSpPr/>
            <p:nvPr/>
          </p:nvSpPr>
          <p:spPr>
            <a:xfrm>
              <a:off x="8232896" y="5554034"/>
              <a:ext cx="760250" cy="694365"/>
            </a:xfrm>
            <a:prstGeom prst="rect">
              <a:avLst/>
            </a:prstGeom>
            <a:solidFill>
              <a:srgbClr val="5577D1">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87862" y="4859669"/>
              <a:ext cx="760250" cy="694365"/>
            </a:xfrm>
            <a:prstGeom prst="rect">
              <a:avLst/>
            </a:prstGeom>
            <a:solidFill>
              <a:srgbClr val="5577D1">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748112" y="5554034"/>
              <a:ext cx="760250" cy="694365"/>
            </a:xfrm>
            <a:prstGeom prst="rect">
              <a:avLst/>
            </a:prstGeom>
            <a:solidFill>
              <a:srgbClr val="5577D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503078" y="6248399"/>
              <a:ext cx="760250" cy="636165"/>
            </a:xfrm>
            <a:prstGeom prst="rect">
              <a:avLst/>
            </a:prstGeom>
            <a:solidFill>
              <a:srgbClr val="5577D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258044" y="5554034"/>
              <a:ext cx="760250" cy="694365"/>
            </a:xfrm>
            <a:prstGeom prst="rect">
              <a:avLst/>
            </a:prstGeom>
            <a:solidFill>
              <a:srgbClr val="5577D1">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51PPT模板网   www.51pptmoban.com">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323168-C424-41CE-842B-D6207C3B8DA9}" type="datetimeFigureOut">
              <a:rPr lang="zh-CN" altLang="en-US" smtClean="0"/>
              <a:t>2022/7/7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315733-C9B7-4CE1-82D3-DD2C5EF6D20B}" type="slidenum">
              <a:rPr lang="zh-CN" altLang="en-US" smtClean="0"/>
              <a:t>‹#›</a:t>
            </a:fld>
            <a:endParaRPr lang="zh-CN" altLang="en-US"/>
          </a:p>
        </p:txBody>
      </p:sp>
      <p:grpSp>
        <p:nvGrpSpPr>
          <p:cNvPr id="5" name="组合 4"/>
          <p:cNvGrpSpPr/>
          <p:nvPr userDrawn="1"/>
        </p:nvGrpSpPr>
        <p:grpSpPr>
          <a:xfrm>
            <a:off x="-113374" y="-2796244"/>
            <a:ext cx="12427708" cy="12432086"/>
            <a:chOff x="-113374" y="-2796244"/>
            <a:chExt cx="12427708" cy="12432086"/>
          </a:xfrm>
        </p:grpSpPr>
        <p:sp>
          <p:nvSpPr>
            <p:cNvPr id="6" name="任意多边形: 形状 5"/>
            <p:cNvSpPr/>
            <p:nvPr/>
          </p:nvSpPr>
          <p:spPr>
            <a:xfrm rot="2700000">
              <a:off x="-115563" y="-2794055"/>
              <a:ext cx="12432086" cy="12427708"/>
            </a:xfrm>
            <a:custGeom>
              <a:avLst/>
              <a:gdLst>
                <a:gd name="connsiteX0" fmla="*/ 0 w 12432086"/>
                <a:gd name="connsiteY0" fmla="*/ 7911769 h 12427708"/>
                <a:gd name="connsiteX1" fmla="*/ 7911769 w 12432086"/>
                <a:gd name="connsiteY1" fmla="*/ 0 h 12427708"/>
                <a:gd name="connsiteX2" fmla="*/ 8319915 w 12432086"/>
                <a:gd name="connsiteY2" fmla="*/ 0 h 12427708"/>
                <a:gd name="connsiteX3" fmla="*/ 12432086 w 12432086"/>
                <a:gd name="connsiteY3" fmla="*/ 4112171 h 12427708"/>
                <a:gd name="connsiteX4" fmla="*/ 12432086 w 12432086"/>
                <a:gd name="connsiteY4" fmla="*/ 4541963 h 12427708"/>
                <a:gd name="connsiteX5" fmla="*/ 4546341 w 12432086"/>
                <a:gd name="connsiteY5" fmla="*/ 12427708 h 12427708"/>
                <a:gd name="connsiteX6" fmla="*/ 4099501 w 12432086"/>
                <a:gd name="connsiteY6" fmla="*/ 12427708 h 12427708"/>
                <a:gd name="connsiteX7" fmla="*/ 0 w 12432086"/>
                <a:gd name="connsiteY7" fmla="*/ 8328208 h 12427708"/>
                <a:gd name="connsiteX8" fmla="*/ 0 w 12432086"/>
                <a:gd name="connsiteY8" fmla="*/ 7911769 h 124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2086" h="12427708">
                  <a:moveTo>
                    <a:pt x="0" y="7911769"/>
                  </a:moveTo>
                  <a:lnTo>
                    <a:pt x="7911769" y="0"/>
                  </a:lnTo>
                  <a:lnTo>
                    <a:pt x="8319915" y="0"/>
                  </a:lnTo>
                  <a:lnTo>
                    <a:pt x="12432086" y="4112171"/>
                  </a:lnTo>
                  <a:lnTo>
                    <a:pt x="12432086" y="4541963"/>
                  </a:lnTo>
                  <a:lnTo>
                    <a:pt x="4546341" y="12427708"/>
                  </a:lnTo>
                  <a:lnTo>
                    <a:pt x="4099501" y="12427708"/>
                  </a:lnTo>
                  <a:lnTo>
                    <a:pt x="0" y="8328208"/>
                  </a:lnTo>
                  <a:lnTo>
                    <a:pt x="0" y="7911769"/>
                  </a:lnTo>
                  <a:close/>
                </a:path>
              </a:pathLst>
            </a:custGeom>
            <a:solidFill>
              <a:srgbClr val="40A6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矩形 6"/>
            <p:cNvSpPr/>
            <p:nvPr/>
          </p:nvSpPr>
          <p:spPr>
            <a:xfrm>
              <a:off x="462000" y="441000"/>
              <a:ext cx="11268000" cy="5976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570000" y="531000"/>
              <a:ext cx="11052000" cy="5796000"/>
            </a:xfrm>
            <a:prstGeom prst="rect">
              <a:avLst/>
            </a:prstGeom>
            <a:solidFill>
              <a:schemeClr val="bg1"/>
            </a:solid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userDrawn="1"/>
        </p:nvGrpSpPr>
        <p:grpSpPr>
          <a:xfrm>
            <a:off x="570000" y="529333"/>
            <a:ext cx="11052000" cy="1397683"/>
            <a:chOff x="570000" y="529333"/>
            <a:chExt cx="11052000" cy="1397683"/>
          </a:xfrm>
        </p:grpSpPr>
        <p:sp>
          <p:nvSpPr>
            <p:cNvPr id="10" name="矩形 9"/>
            <p:cNvSpPr/>
            <p:nvPr/>
          </p:nvSpPr>
          <p:spPr>
            <a:xfrm>
              <a:off x="570000" y="529333"/>
              <a:ext cx="2815253" cy="1397683"/>
            </a:xfrm>
            <a:prstGeom prst="rect">
              <a:avLst/>
            </a:prstGeom>
            <a:blipFill dpi="0" rotWithShape="0">
              <a:blip r:embed="rId2">
                <a:extLst>
                  <a:ext uri="{96DAC541-7B7A-43D3-8B79-37D633B846F1}">
                    <asvg:svgBlip xmlns:asvg="http://schemas.microsoft.com/office/drawing/2016/SVG/main" r:embed="rId3"/>
                  </a:ext>
                </a:extLst>
              </a:blip>
              <a:srcRect/>
              <a:stretch>
                <a:fillRect l="-16000" t="-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8806746" y="529333"/>
              <a:ext cx="2815254" cy="1397683"/>
            </a:xfrm>
            <a:prstGeom prst="rect">
              <a:avLst/>
            </a:prstGeom>
            <a:blipFill dpi="0" rotWithShape="1">
              <a:blip r:embed="rId2">
                <a:extLst>
                  <a:ext uri="{96DAC541-7B7A-43D3-8B79-37D633B846F1}">
                    <asvg:svgBlip xmlns:asvg="http://schemas.microsoft.com/office/drawing/2016/SVG/main" r:embed="rId3"/>
                  </a:ext>
                </a:extLst>
              </a:blip>
              <a:srcRect/>
              <a:stretch>
                <a:fillRect l="-16000" t="-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矩形 11"/>
          <p:cNvSpPr/>
          <p:nvPr userDrawn="1"/>
        </p:nvSpPr>
        <p:spPr>
          <a:xfrm flipV="1">
            <a:off x="570000" y="4749619"/>
            <a:ext cx="2815253" cy="1577382"/>
          </a:xfrm>
          <a:prstGeom prst="rect">
            <a:avLst/>
          </a:prstGeom>
          <a:blipFill dpi="0" rotWithShape="1">
            <a:blip r:embed="rId2">
              <a:extLst>
                <a:ext uri="{96DAC541-7B7A-43D3-8B79-37D633B846F1}">
                  <asvg:svgBlip xmlns:asvg="http://schemas.microsoft.com/office/drawing/2016/SVG/main" r:embed="rId3"/>
                </a:ext>
              </a:extLst>
            </a:blip>
            <a:srcRect/>
            <a:stretch>
              <a:fillRect l="-16000" t="-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flipH="1" flipV="1">
            <a:off x="8806746" y="4749619"/>
            <a:ext cx="2815254" cy="1577382"/>
          </a:xfrm>
          <a:prstGeom prst="rect">
            <a:avLst/>
          </a:prstGeom>
          <a:blipFill dpi="0" rotWithShape="1">
            <a:blip r:embed="rId2">
              <a:extLst>
                <a:ext uri="{96DAC541-7B7A-43D3-8B79-37D633B846F1}">
                  <asvg:svgBlip xmlns:asvg="http://schemas.microsoft.com/office/drawing/2016/SVG/main" r:embed="rId3"/>
                </a:ext>
              </a:extLst>
            </a:blip>
            <a:srcRect/>
            <a:stretch>
              <a:fillRect l="-16000" t="-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rot="19583752">
            <a:off x="7926486" y="516543"/>
            <a:ext cx="909072" cy="1216562"/>
            <a:chOff x="22098765" y="-6804801"/>
            <a:chExt cx="1708205" cy="2286000"/>
          </a:xfrm>
          <a:noFill/>
        </p:grpSpPr>
        <p:sp>
          <p:nvSpPr>
            <p:cNvPr id="15" name="任意多边形: 形状 14"/>
            <p:cNvSpPr/>
            <p:nvPr/>
          </p:nvSpPr>
          <p:spPr>
            <a:xfrm>
              <a:off x="22809964" y="-6538101"/>
              <a:ext cx="609600" cy="292100"/>
            </a:xfrm>
            <a:custGeom>
              <a:avLst/>
              <a:gdLst>
                <a:gd name="connsiteX0" fmla="*/ 387348 w 609600"/>
                <a:gd name="connsiteY0" fmla="*/ 0 h 292100"/>
                <a:gd name="connsiteX1" fmla="*/ 609600 w 609600"/>
                <a:gd name="connsiteY1" fmla="*/ 63500 h 292100"/>
                <a:gd name="connsiteX2" fmla="*/ 317500 w 609600"/>
                <a:gd name="connsiteY2" fmla="*/ 260350 h 292100"/>
                <a:gd name="connsiteX3" fmla="*/ 158748 w 609600"/>
                <a:gd name="connsiteY3" fmla="*/ 292100 h 292100"/>
                <a:gd name="connsiteX4" fmla="*/ 50800 w 609600"/>
                <a:gd name="connsiteY4" fmla="*/ 254000 h 292100"/>
                <a:gd name="connsiteX5" fmla="*/ 241300 w 609600"/>
                <a:gd name="connsiteY5" fmla="*/ 184150 h 292100"/>
                <a:gd name="connsiteX6" fmla="*/ 260348 w 609600"/>
                <a:gd name="connsiteY6" fmla="*/ 158750 h 292100"/>
                <a:gd name="connsiteX7" fmla="*/ 222248 w 609600"/>
                <a:gd name="connsiteY7" fmla="*/ 133350 h 292100"/>
                <a:gd name="connsiteX8" fmla="*/ 0 w 609600"/>
                <a:gd name="connsiteY8" fmla="*/ 203200 h 292100"/>
                <a:gd name="connsiteX9" fmla="*/ 387348 w 609600"/>
                <a:gd name="connsiteY9" fmla="*/ 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292100">
                  <a:moveTo>
                    <a:pt x="387348" y="0"/>
                  </a:moveTo>
                  <a:cubicBezTo>
                    <a:pt x="406400" y="0"/>
                    <a:pt x="609600" y="6350"/>
                    <a:pt x="609600" y="63500"/>
                  </a:cubicBezTo>
                  <a:cubicBezTo>
                    <a:pt x="609600" y="152400"/>
                    <a:pt x="342900" y="254000"/>
                    <a:pt x="317500" y="260350"/>
                  </a:cubicBezTo>
                  <a:cubicBezTo>
                    <a:pt x="266700" y="279400"/>
                    <a:pt x="177800" y="292100"/>
                    <a:pt x="158748" y="292100"/>
                  </a:cubicBezTo>
                  <a:cubicBezTo>
                    <a:pt x="120648" y="292100"/>
                    <a:pt x="101600" y="285750"/>
                    <a:pt x="50800" y="254000"/>
                  </a:cubicBezTo>
                  <a:cubicBezTo>
                    <a:pt x="114300" y="228600"/>
                    <a:pt x="177800" y="203200"/>
                    <a:pt x="241300" y="184150"/>
                  </a:cubicBezTo>
                  <a:cubicBezTo>
                    <a:pt x="247648" y="184150"/>
                    <a:pt x="260348" y="177800"/>
                    <a:pt x="260348" y="158750"/>
                  </a:cubicBezTo>
                  <a:cubicBezTo>
                    <a:pt x="260348" y="127000"/>
                    <a:pt x="234948" y="133350"/>
                    <a:pt x="222248" y="133350"/>
                  </a:cubicBezTo>
                  <a:cubicBezTo>
                    <a:pt x="203200" y="133350"/>
                    <a:pt x="76200" y="171450"/>
                    <a:pt x="0" y="203200"/>
                  </a:cubicBezTo>
                  <a:cubicBezTo>
                    <a:pt x="107948" y="19050"/>
                    <a:pt x="254000" y="0"/>
                    <a:pt x="387348" y="0"/>
                  </a:cubicBezTo>
                  <a:close/>
                </a:path>
              </a:pathLst>
            </a:custGeom>
            <a:grpFill/>
            <a:ln>
              <a:gradFill>
                <a:gsLst>
                  <a:gs pos="0">
                    <a:srgbClr val="D8F0EB"/>
                  </a:gs>
                  <a:gs pos="100000">
                    <a:srgbClr val="40A693">
                      <a:alpha val="31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22486112" y="-6246001"/>
              <a:ext cx="311152" cy="577850"/>
            </a:xfrm>
            <a:custGeom>
              <a:avLst/>
              <a:gdLst>
                <a:gd name="connsiteX0" fmla="*/ 298452 w 311152"/>
                <a:gd name="connsiteY0" fmla="*/ 0 h 577850"/>
                <a:gd name="connsiteX1" fmla="*/ 311152 w 311152"/>
                <a:gd name="connsiteY1" fmla="*/ 95250 h 577850"/>
                <a:gd name="connsiteX2" fmla="*/ 260352 w 311152"/>
                <a:gd name="connsiteY2" fmla="*/ 311150 h 577850"/>
                <a:gd name="connsiteX3" fmla="*/ 69852 w 311152"/>
                <a:gd name="connsiteY3" fmla="*/ 577850 h 577850"/>
                <a:gd name="connsiteX4" fmla="*/ 0 w 311152"/>
                <a:gd name="connsiteY4" fmla="*/ 342900 h 577850"/>
                <a:gd name="connsiteX5" fmla="*/ 203200 w 311152"/>
                <a:gd name="connsiteY5" fmla="*/ 44450 h 577850"/>
                <a:gd name="connsiteX6" fmla="*/ 127000 w 311152"/>
                <a:gd name="connsiteY6" fmla="*/ 234950 h 577850"/>
                <a:gd name="connsiteX7" fmla="*/ 158752 w 311152"/>
                <a:gd name="connsiteY7" fmla="*/ 266700 h 577850"/>
                <a:gd name="connsiteX8" fmla="*/ 298452 w 311152"/>
                <a:gd name="connsiteY8" fmla="*/ 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152" h="577850">
                  <a:moveTo>
                    <a:pt x="298452" y="0"/>
                  </a:moveTo>
                  <a:cubicBezTo>
                    <a:pt x="304800" y="31750"/>
                    <a:pt x="311152" y="82550"/>
                    <a:pt x="311152" y="95250"/>
                  </a:cubicBezTo>
                  <a:cubicBezTo>
                    <a:pt x="311152" y="171450"/>
                    <a:pt x="292100" y="241300"/>
                    <a:pt x="260352" y="311150"/>
                  </a:cubicBezTo>
                  <a:cubicBezTo>
                    <a:pt x="247652" y="342900"/>
                    <a:pt x="146052" y="577850"/>
                    <a:pt x="69852" y="577850"/>
                  </a:cubicBezTo>
                  <a:cubicBezTo>
                    <a:pt x="6352" y="577850"/>
                    <a:pt x="0" y="349250"/>
                    <a:pt x="0" y="342900"/>
                  </a:cubicBezTo>
                  <a:cubicBezTo>
                    <a:pt x="0" y="215900"/>
                    <a:pt x="38100" y="139700"/>
                    <a:pt x="203200" y="44450"/>
                  </a:cubicBezTo>
                  <a:cubicBezTo>
                    <a:pt x="171452" y="107950"/>
                    <a:pt x="127000" y="215900"/>
                    <a:pt x="127000" y="234950"/>
                  </a:cubicBezTo>
                  <a:cubicBezTo>
                    <a:pt x="127000" y="247650"/>
                    <a:pt x="139700" y="266700"/>
                    <a:pt x="158752" y="266700"/>
                  </a:cubicBezTo>
                  <a:cubicBezTo>
                    <a:pt x="196852" y="266700"/>
                    <a:pt x="247652" y="69850"/>
                    <a:pt x="298452" y="0"/>
                  </a:cubicBezTo>
                  <a:close/>
                </a:path>
              </a:pathLst>
            </a:custGeom>
            <a:grpFill/>
            <a:ln>
              <a:gradFill>
                <a:gsLst>
                  <a:gs pos="0">
                    <a:srgbClr val="D8F0EB"/>
                  </a:gs>
                  <a:gs pos="100000">
                    <a:srgbClr val="40A693">
                      <a:alpha val="31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p:nvSpPr>
          <p:spPr>
            <a:xfrm>
              <a:off x="23083012" y="-5630051"/>
              <a:ext cx="666864" cy="914400"/>
            </a:xfrm>
            <a:custGeom>
              <a:avLst/>
              <a:gdLst>
                <a:gd name="connsiteX0" fmla="*/ 304800 w 666864"/>
                <a:gd name="connsiteY0" fmla="*/ 0 h 914400"/>
                <a:gd name="connsiteX1" fmla="*/ 666752 w 666864"/>
                <a:gd name="connsiteY1" fmla="*/ 736600 h 914400"/>
                <a:gd name="connsiteX2" fmla="*/ 590552 w 666864"/>
                <a:gd name="connsiteY2" fmla="*/ 914400 h 914400"/>
                <a:gd name="connsiteX3" fmla="*/ 457200 w 666864"/>
                <a:gd name="connsiteY3" fmla="*/ 857250 h 914400"/>
                <a:gd name="connsiteX4" fmla="*/ 349252 w 666864"/>
                <a:gd name="connsiteY4" fmla="*/ 768350 h 914400"/>
                <a:gd name="connsiteX5" fmla="*/ 0 w 666864"/>
                <a:gd name="connsiteY5" fmla="*/ 304800 h 914400"/>
                <a:gd name="connsiteX6" fmla="*/ 304800 w 666864"/>
                <a:gd name="connsiteY6"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864" h="914400">
                  <a:moveTo>
                    <a:pt x="304800" y="0"/>
                  </a:moveTo>
                  <a:cubicBezTo>
                    <a:pt x="628652" y="0"/>
                    <a:pt x="666752" y="615950"/>
                    <a:pt x="666752" y="736600"/>
                  </a:cubicBezTo>
                  <a:cubicBezTo>
                    <a:pt x="666752" y="768350"/>
                    <a:pt x="673100" y="914400"/>
                    <a:pt x="590552" y="914400"/>
                  </a:cubicBezTo>
                  <a:cubicBezTo>
                    <a:pt x="577852" y="914400"/>
                    <a:pt x="495300" y="882650"/>
                    <a:pt x="457200" y="857250"/>
                  </a:cubicBezTo>
                  <a:cubicBezTo>
                    <a:pt x="419100" y="838200"/>
                    <a:pt x="387352" y="793750"/>
                    <a:pt x="349252" y="768350"/>
                  </a:cubicBezTo>
                  <a:cubicBezTo>
                    <a:pt x="190500" y="673100"/>
                    <a:pt x="0" y="450850"/>
                    <a:pt x="0" y="304800"/>
                  </a:cubicBezTo>
                  <a:cubicBezTo>
                    <a:pt x="0" y="139700"/>
                    <a:pt x="146052" y="0"/>
                    <a:pt x="304800" y="0"/>
                  </a:cubicBezTo>
                  <a:close/>
                </a:path>
              </a:pathLst>
            </a:custGeom>
            <a:grpFill/>
            <a:ln>
              <a:gradFill>
                <a:gsLst>
                  <a:gs pos="0">
                    <a:srgbClr val="D8F0EB"/>
                  </a:gs>
                  <a:gs pos="100000">
                    <a:srgbClr val="40A693">
                      <a:alpha val="31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23051264" y="-5172851"/>
              <a:ext cx="406400" cy="590550"/>
            </a:xfrm>
            <a:custGeom>
              <a:avLst/>
              <a:gdLst>
                <a:gd name="connsiteX0" fmla="*/ 0 w 406400"/>
                <a:gd name="connsiteY0" fmla="*/ 0 h 590550"/>
                <a:gd name="connsiteX1" fmla="*/ 57148 w 406400"/>
                <a:gd name="connsiteY1" fmla="*/ 101600 h 590550"/>
                <a:gd name="connsiteX2" fmla="*/ 171448 w 406400"/>
                <a:gd name="connsiteY2" fmla="*/ 228600 h 590550"/>
                <a:gd name="connsiteX3" fmla="*/ 406400 w 406400"/>
                <a:gd name="connsiteY3" fmla="*/ 431800 h 590550"/>
                <a:gd name="connsiteX4" fmla="*/ 260348 w 406400"/>
                <a:gd name="connsiteY4" fmla="*/ 577850 h 590550"/>
                <a:gd name="connsiteX5" fmla="*/ 222248 w 406400"/>
                <a:gd name="connsiteY5" fmla="*/ 590550 h 590550"/>
                <a:gd name="connsiteX6" fmla="*/ 0 w 406400"/>
                <a:gd name="connsiteY6" fmla="*/ 63500 h 590550"/>
                <a:gd name="connsiteX7" fmla="*/ 0 w 406400"/>
                <a:gd name="connsiteY7"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400" h="590550">
                  <a:moveTo>
                    <a:pt x="0" y="0"/>
                  </a:moveTo>
                  <a:cubicBezTo>
                    <a:pt x="19048" y="31750"/>
                    <a:pt x="31748" y="69850"/>
                    <a:pt x="57148" y="101600"/>
                  </a:cubicBezTo>
                  <a:cubicBezTo>
                    <a:pt x="88900" y="146050"/>
                    <a:pt x="120648" y="190500"/>
                    <a:pt x="171448" y="228600"/>
                  </a:cubicBezTo>
                  <a:cubicBezTo>
                    <a:pt x="241300" y="298450"/>
                    <a:pt x="406400" y="412750"/>
                    <a:pt x="406400" y="431800"/>
                  </a:cubicBezTo>
                  <a:cubicBezTo>
                    <a:pt x="406400" y="469900"/>
                    <a:pt x="285748" y="571500"/>
                    <a:pt x="260348" y="577850"/>
                  </a:cubicBezTo>
                  <a:cubicBezTo>
                    <a:pt x="247648" y="584200"/>
                    <a:pt x="234948" y="590550"/>
                    <a:pt x="222248" y="590550"/>
                  </a:cubicBezTo>
                  <a:cubicBezTo>
                    <a:pt x="57148" y="590550"/>
                    <a:pt x="0" y="101600"/>
                    <a:pt x="0" y="63500"/>
                  </a:cubicBezTo>
                  <a:lnTo>
                    <a:pt x="0" y="0"/>
                  </a:lnTo>
                  <a:close/>
                </a:path>
              </a:pathLst>
            </a:custGeom>
            <a:grpFill/>
            <a:ln>
              <a:gradFill>
                <a:gsLst>
                  <a:gs pos="0">
                    <a:srgbClr val="D8F0EB"/>
                  </a:gs>
                  <a:gs pos="100000">
                    <a:srgbClr val="40A693">
                      <a:alpha val="31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22098765" y="-6804801"/>
              <a:ext cx="1708205" cy="2286000"/>
            </a:xfrm>
            <a:custGeom>
              <a:avLst/>
              <a:gdLst>
                <a:gd name="connsiteX0" fmla="*/ 25400 w 1708205"/>
                <a:gd name="connsiteY0" fmla="*/ 0 h 2286000"/>
                <a:gd name="connsiteX1" fmla="*/ 139700 w 1708205"/>
                <a:gd name="connsiteY1" fmla="*/ 57150 h 2286000"/>
                <a:gd name="connsiteX2" fmla="*/ 666748 w 1708205"/>
                <a:gd name="connsiteY2" fmla="*/ 425450 h 2286000"/>
                <a:gd name="connsiteX3" fmla="*/ 1098548 w 1708205"/>
                <a:gd name="connsiteY3" fmla="*/ 203200 h 2286000"/>
                <a:gd name="connsiteX4" fmla="*/ 1384300 w 1708205"/>
                <a:gd name="connsiteY4" fmla="*/ 336550 h 2286000"/>
                <a:gd name="connsiteX5" fmla="*/ 1047748 w 1708205"/>
                <a:gd name="connsiteY5" fmla="*/ 584200 h 2286000"/>
                <a:gd name="connsiteX6" fmla="*/ 844548 w 1708205"/>
                <a:gd name="connsiteY6" fmla="*/ 622300 h 2286000"/>
                <a:gd name="connsiteX7" fmla="*/ 1174748 w 1708205"/>
                <a:gd name="connsiteY7" fmla="*/ 1136650 h 2286000"/>
                <a:gd name="connsiteX8" fmla="*/ 1289048 w 1708205"/>
                <a:gd name="connsiteY8" fmla="*/ 1111250 h 2286000"/>
                <a:gd name="connsiteX9" fmla="*/ 1708148 w 1708205"/>
                <a:gd name="connsiteY9" fmla="*/ 1892300 h 2286000"/>
                <a:gd name="connsiteX10" fmla="*/ 1593848 w 1708205"/>
                <a:gd name="connsiteY10" fmla="*/ 2139950 h 2286000"/>
                <a:gd name="connsiteX11" fmla="*/ 1562100 w 1708205"/>
                <a:gd name="connsiteY11" fmla="*/ 2152650 h 2286000"/>
                <a:gd name="connsiteX12" fmla="*/ 1409700 w 1708205"/>
                <a:gd name="connsiteY12" fmla="*/ 2095500 h 2286000"/>
                <a:gd name="connsiteX13" fmla="*/ 1174748 w 1708205"/>
                <a:gd name="connsiteY13" fmla="*/ 2286000 h 2286000"/>
                <a:gd name="connsiteX14" fmla="*/ 889000 w 1708205"/>
                <a:gd name="connsiteY14" fmla="*/ 1606550 h 2286000"/>
                <a:gd name="connsiteX15" fmla="*/ 895348 w 1708205"/>
                <a:gd name="connsiteY15" fmla="*/ 1517650 h 2286000"/>
                <a:gd name="connsiteX16" fmla="*/ 920748 w 1708205"/>
                <a:gd name="connsiteY16" fmla="*/ 1441450 h 2286000"/>
                <a:gd name="connsiteX17" fmla="*/ 971548 w 1708205"/>
                <a:gd name="connsiteY17" fmla="*/ 1295400 h 2286000"/>
                <a:gd name="connsiteX18" fmla="*/ 1028700 w 1708205"/>
                <a:gd name="connsiteY18" fmla="*/ 1225550 h 2286000"/>
                <a:gd name="connsiteX19" fmla="*/ 1123948 w 1708205"/>
                <a:gd name="connsiteY19" fmla="*/ 1149350 h 2286000"/>
                <a:gd name="connsiteX20" fmla="*/ 762000 w 1708205"/>
                <a:gd name="connsiteY20" fmla="*/ 622300 h 2286000"/>
                <a:gd name="connsiteX21" fmla="*/ 762000 w 1708205"/>
                <a:gd name="connsiteY21" fmla="*/ 666750 h 2286000"/>
                <a:gd name="connsiteX22" fmla="*/ 457200 w 1708205"/>
                <a:gd name="connsiteY22" fmla="*/ 1200150 h 2286000"/>
                <a:gd name="connsiteX23" fmla="*/ 323848 w 1708205"/>
                <a:gd name="connsiteY23" fmla="*/ 901700 h 2286000"/>
                <a:gd name="connsiteX24" fmla="*/ 628648 w 1708205"/>
                <a:gd name="connsiteY24" fmla="*/ 488950 h 2286000"/>
                <a:gd name="connsiteX25" fmla="*/ 330200 w 1708205"/>
                <a:gd name="connsiteY25" fmla="*/ 228600 h 2286000"/>
                <a:gd name="connsiteX26" fmla="*/ 0 w 1708205"/>
                <a:gd name="connsiteY26" fmla="*/ 19050 h 2286000"/>
                <a:gd name="connsiteX27" fmla="*/ 25400 w 1708205"/>
                <a:gd name="connsiteY27" fmla="*/ 0 h 2286000"/>
                <a:gd name="connsiteX28" fmla="*/ 685800 w 1708205"/>
                <a:gd name="connsiteY28" fmla="*/ 558800 h 2286000"/>
                <a:gd name="connsiteX29" fmla="*/ 546100 w 1708205"/>
                <a:gd name="connsiteY29" fmla="*/ 825500 h 2286000"/>
                <a:gd name="connsiteX30" fmla="*/ 514348 w 1708205"/>
                <a:gd name="connsiteY30" fmla="*/ 793750 h 2286000"/>
                <a:gd name="connsiteX31" fmla="*/ 590548 w 1708205"/>
                <a:gd name="connsiteY31" fmla="*/ 603250 h 2286000"/>
                <a:gd name="connsiteX32" fmla="*/ 387348 w 1708205"/>
                <a:gd name="connsiteY32" fmla="*/ 901700 h 2286000"/>
                <a:gd name="connsiteX33" fmla="*/ 457200 w 1708205"/>
                <a:gd name="connsiteY33" fmla="*/ 1136650 h 2286000"/>
                <a:gd name="connsiteX34" fmla="*/ 647700 w 1708205"/>
                <a:gd name="connsiteY34" fmla="*/ 869950 h 2286000"/>
                <a:gd name="connsiteX35" fmla="*/ 698500 w 1708205"/>
                <a:gd name="connsiteY35" fmla="*/ 654050 h 2286000"/>
                <a:gd name="connsiteX36" fmla="*/ 685800 w 1708205"/>
                <a:gd name="connsiteY36" fmla="*/ 558800 h 2286000"/>
                <a:gd name="connsiteX37" fmla="*/ 1289048 w 1708205"/>
                <a:gd name="connsiteY37" fmla="*/ 1174750 h 2286000"/>
                <a:gd name="connsiteX38" fmla="*/ 984248 w 1708205"/>
                <a:gd name="connsiteY38" fmla="*/ 1479550 h 2286000"/>
                <a:gd name="connsiteX39" fmla="*/ 1333500 w 1708205"/>
                <a:gd name="connsiteY39" fmla="*/ 1943100 h 2286000"/>
                <a:gd name="connsiteX40" fmla="*/ 1441448 w 1708205"/>
                <a:gd name="connsiteY40" fmla="*/ 2032000 h 2286000"/>
                <a:gd name="connsiteX41" fmla="*/ 1574800 w 1708205"/>
                <a:gd name="connsiteY41" fmla="*/ 2089150 h 2286000"/>
                <a:gd name="connsiteX42" fmla="*/ 1651000 w 1708205"/>
                <a:gd name="connsiteY42" fmla="*/ 1911350 h 2286000"/>
                <a:gd name="connsiteX43" fmla="*/ 1289048 w 1708205"/>
                <a:gd name="connsiteY43" fmla="*/ 1174750 h 2286000"/>
                <a:gd name="connsiteX44" fmla="*/ 952500 w 1708205"/>
                <a:gd name="connsiteY44" fmla="*/ 1631950 h 2286000"/>
                <a:gd name="connsiteX45" fmla="*/ 952500 w 1708205"/>
                <a:gd name="connsiteY45" fmla="*/ 1695450 h 2286000"/>
                <a:gd name="connsiteX46" fmla="*/ 1174748 w 1708205"/>
                <a:gd name="connsiteY46" fmla="*/ 2222500 h 2286000"/>
                <a:gd name="connsiteX47" fmla="*/ 1212848 w 1708205"/>
                <a:gd name="connsiteY47" fmla="*/ 2209800 h 2286000"/>
                <a:gd name="connsiteX48" fmla="*/ 1358900 w 1708205"/>
                <a:gd name="connsiteY48" fmla="*/ 2063750 h 2286000"/>
                <a:gd name="connsiteX49" fmla="*/ 1123948 w 1708205"/>
                <a:gd name="connsiteY49" fmla="*/ 1860550 h 2286000"/>
                <a:gd name="connsiteX50" fmla="*/ 1009648 w 1708205"/>
                <a:gd name="connsiteY50" fmla="*/ 1733550 h 2286000"/>
                <a:gd name="connsiteX51" fmla="*/ 952500 w 1708205"/>
                <a:gd name="connsiteY51" fmla="*/ 1631950 h 2286000"/>
                <a:gd name="connsiteX52" fmla="*/ 1098548 w 1708205"/>
                <a:gd name="connsiteY52" fmla="*/ 266700 h 2286000"/>
                <a:gd name="connsiteX53" fmla="*/ 711200 w 1708205"/>
                <a:gd name="connsiteY53" fmla="*/ 469900 h 2286000"/>
                <a:gd name="connsiteX54" fmla="*/ 933448 w 1708205"/>
                <a:gd name="connsiteY54" fmla="*/ 400050 h 2286000"/>
                <a:gd name="connsiteX55" fmla="*/ 971548 w 1708205"/>
                <a:gd name="connsiteY55" fmla="*/ 425450 h 2286000"/>
                <a:gd name="connsiteX56" fmla="*/ 952500 w 1708205"/>
                <a:gd name="connsiteY56" fmla="*/ 450850 h 2286000"/>
                <a:gd name="connsiteX57" fmla="*/ 762000 w 1708205"/>
                <a:gd name="connsiteY57" fmla="*/ 520700 h 2286000"/>
                <a:gd name="connsiteX58" fmla="*/ 869948 w 1708205"/>
                <a:gd name="connsiteY58" fmla="*/ 558800 h 2286000"/>
                <a:gd name="connsiteX59" fmla="*/ 1028700 w 1708205"/>
                <a:gd name="connsiteY59" fmla="*/ 527050 h 2286000"/>
                <a:gd name="connsiteX60" fmla="*/ 1320800 w 1708205"/>
                <a:gd name="connsiteY60" fmla="*/ 330200 h 2286000"/>
                <a:gd name="connsiteX61" fmla="*/ 1098548 w 1708205"/>
                <a:gd name="connsiteY61" fmla="*/ 2667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708205" h="2286000">
                  <a:moveTo>
                    <a:pt x="25400" y="0"/>
                  </a:moveTo>
                  <a:cubicBezTo>
                    <a:pt x="38100" y="0"/>
                    <a:pt x="95248" y="38100"/>
                    <a:pt x="139700" y="57150"/>
                  </a:cubicBezTo>
                  <a:cubicBezTo>
                    <a:pt x="298448" y="133350"/>
                    <a:pt x="488948" y="273050"/>
                    <a:pt x="666748" y="425450"/>
                  </a:cubicBezTo>
                  <a:cubicBezTo>
                    <a:pt x="742948" y="247650"/>
                    <a:pt x="977900" y="203200"/>
                    <a:pt x="1098548" y="203200"/>
                  </a:cubicBezTo>
                  <a:cubicBezTo>
                    <a:pt x="1155700" y="203200"/>
                    <a:pt x="1384300" y="215900"/>
                    <a:pt x="1384300" y="336550"/>
                  </a:cubicBezTo>
                  <a:cubicBezTo>
                    <a:pt x="1384300" y="463550"/>
                    <a:pt x="1066800" y="577850"/>
                    <a:pt x="1047748" y="584200"/>
                  </a:cubicBezTo>
                  <a:cubicBezTo>
                    <a:pt x="984248" y="603250"/>
                    <a:pt x="914400" y="615950"/>
                    <a:pt x="844548" y="622300"/>
                  </a:cubicBezTo>
                  <a:cubicBezTo>
                    <a:pt x="952500" y="774700"/>
                    <a:pt x="1111248" y="971550"/>
                    <a:pt x="1174748" y="1136650"/>
                  </a:cubicBezTo>
                  <a:cubicBezTo>
                    <a:pt x="1212848" y="1123950"/>
                    <a:pt x="1276348" y="1111250"/>
                    <a:pt x="1289048" y="1111250"/>
                  </a:cubicBezTo>
                  <a:cubicBezTo>
                    <a:pt x="1676400" y="1111250"/>
                    <a:pt x="1708148" y="1746250"/>
                    <a:pt x="1708148" y="1892300"/>
                  </a:cubicBezTo>
                  <a:cubicBezTo>
                    <a:pt x="1708148" y="1974850"/>
                    <a:pt x="1714500" y="2108200"/>
                    <a:pt x="1593848" y="2139950"/>
                  </a:cubicBezTo>
                  <a:cubicBezTo>
                    <a:pt x="1581148" y="2139950"/>
                    <a:pt x="1581148" y="2152650"/>
                    <a:pt x="1562100" y="2152650"/>
                  </a:cubicBezTo>
                  <a:cubicBezTo>
                    <a:pt x="1549400" y="2152650"/>
                    <a:pt x="1460500" y="2114550"/>
                    <a:pt x="1409700" y="2095500"/>
                  </a:cubicBezTo>
                  <a:cubicBezTo>
                    <a:pt x="1377948" y="2171700"/>
                    <a:pt x="1250948" y="2286000"/>
                    <a:pt x="1174748" y="2286000"/>
                  </a:cubicBezTo>
                  <a:cubicBezTo>
                    <a:pt x="927100" y="2286000"/>
                    <a:pt x="889000" y="1676400"/>
                    <a:pt x="889000" y="1606550"/>
                  </a:cubicBezTo>
                  <a:cubicBezTo>
                    <a:pt x="889000" y="1593850"/>
                    <a:pt x="895348" y="1549400"/>
                    <a:pt x="895348" y="1517650"/>
                  </a:cubicBezTo>
                  <a:cubicBezTo>
                    <a:pt x="901700" y="1492250"/>
                    <a:pt x="914400" y="1466850"/>
                    <a:pt x="920748" y="1441450"/>
                  </a:cubicBezTo>
                  <a:cubicBezTo>
                    <a:pt x="933448" y="1403350"/>
                    <a:pt x="939800" y="1339850"/>
                    <a:pt x="971548" y="1295400"/>
                  </a:cubicBezTo>
                  <a:cubicBezTo>
                    <a:pt x="984248" y="1276350"/>
                    <a:pt x="1003300" y="1244600"/>
                    <a:pt x="1028700" y="1225550"/>
                  </a:cubicBezTo>
                  <a:cubicBezTo>
                    <a:pt x="1054100" y="1193800"/>
                    <a:pt x="1123948" y="1168400"/>
                    <a:pt x="1123948" y="1149350"/>
                  </a:cubicBezTo>
                  <a:cubicBezTo>
                    <a:pt x="1123948" y="1073150"/>
                    <a:pt x="838200" y="698500"/>
                    <a:pt x="762000" y="622300"/>
                  </a:cubicBezTo>
                  <a:cubicBezTo>
                    <a:pt x="755648" y="635000"/>
                    <a:pt x="762000" y="654050"/>
                    <a:pt x="762000" y="666750"/>
                  </a:cubicBezTo>
                  <a:cubicBezTo>
                    <a:pt x="762000" y="730250"/>
                    <a:pt x="641348" y="1200150"/>
                    <a:pt x="457200" y="1200150"/>
                  </a:cubicBezTo>
                  <a:cubicBezTo>
                    <a:pt x="336548" y="1200150"/>
                    <a:pt x="323848" y="939800"/>
                    <a:pt x="323848" y="901700"/>
                  </a:cubicBezTo>
                  <a:cubicBezTo>
                    <a:pt x="323848" y="622300"/>
                    <a:pt x="628648" y="527050"/>
                    <a:pt x="628648" y="488950"/>
                  </a:cubicBezTo>
                  <a:cubicBezTo>
                    <a:pt x="628648" y="431800"/>
                    <a:pt x="400048" y="279400"/>
                    <a:pt x="330200" y="228600"/>
                  </a:cubicBezTo>
                  <a:cubicBezTo>
                    <a:pt x="292100" y="203200"/>
                    <a:pt x="0" y="69850"/>
                    <a:pt x="0" y="19050"/>
                  </a:cubicBezTo>
                  <a:cubicBezTo>
                    <a:pt x="0" y="6350"/>
                    <a:pt x="6348" y="0"/>
                    <a:pt x="25400" y="0"/>
                  </a:cubicBezTo>
                  <a:close/>
                  <a:moveTo>
                    <a:pt x="685800" y="558800"/>
                  </a:moveTo>
                  <a:cubicBezTo>
                    <a:pt x="635000" y="628650"/>
                    <a:pt x="584200" y="825500"/>
                    <a:pt x="546100" y="825500"/>
                  </a:cubicBezTo>
                  <a:cubicBezTo>
                    <a:pt x="527048" y="825500"/>
                    <a:pt x="514348" y="806450"/>
                    <a:pt x="514348" y="793750"/>
                  </a:cubicBezTo>
                  <a:cubicBezTo>
                    <a:pt x="514348" y="774700"/>
                    <a:pt x="558800" y="666750"/>
                    <a:pt x="590548" y="603250"/>
                  </a:cubicBezTo>
                  <a:cubicBezTo>
                    <a:pt x="425448" y="698500"/>
                    <a:pt x="387348" y="774700"/>
                    <a:pt x="387348" y="901700"/>
                  </a:cubicBezTo>
                  <a:cubicBezTo>
                    <a:pt x="387348" y="908050"/>
                    <a:pt x="393700" y="1136650"/>
                    <a:pt x="457200" y="1136650"/>
                  </a:cubicBezTo>
                  <a:cubicBezTo>
                    <a:pt x="533400" y="1136650"/>
                    <a:pt x="635000" y="901700"/>
                    <a:pt x="647700" y="869950"/>
                  </a:cubicBezTo>
                  <a:cubicBezTo>
                    <a:pt x="679448" y="800100"/>
                    <a:pt x="698500" y="730250"/>
                    <a:pt x="698500" y="654050"/>
                  </a:cubicBezTo>
                  <a:cubicBezTo>
                    <a:pt x="698500" y="641350"/>
                    <a:pt x="692148" y="590550"/>
                    <a:pt x="685800" y="558800"/>
                  </a:cubicBezTo>
                  <a:close/>
                  <a:moveTo>
                    <a:pt x="1289048" y="1174750"/>
                  </a:moveTo>
                  <a:cubicBezTo>
                    <a:pt x="1130300" y="1174750"/>
                    <a:pt x="984248" y="1314450"/>
                    <a:pt x="984248" y="1479550"/>
                  </a:cubicBezTo>
                  <a:cubicBezTo>
                    <a:pt x="984248" y="1625600"/>
                    <a:pt x="1174748" y="1847850"/>
                    <a:pt x="1333500" y="1943100"/>
                  </a:cubicBezTo>
                  <a:cubicBezTo>
                    <a:pt x="1371600" y="1968500"/>
                    <a:pt x="1403348" y="2012950"/>
                    <a:pt x="1441448" y="2032000"/>
                  </a:cubicBezTo>
                  <a:cubicBezTo>
                    <a:pt x="1479548" y="2057400"/>
                    <a:pt x="1562100" y="2089150"/>
                    <a:pt x="1574800" y="2089150"/>
                  </a:cubicBezTo>
                  <a:cubicBezTo>
                    <a:pt x="1657348" y="2089150"/>
                    <a:pt x="1651000" y="1943100"/>
                    <a:pt x="1651000" y="1911350"/>
                  </a:cubicBezTo>
                  <a:cubicBezTo>
                    <a:pt x="1651000" y="1790700"/>
                    <a:pt x="1612900" y="1174750"/>
                    <a:pt x="1289048" y="1174750"/>
                  </a:cubicBezTo>
                  <a:close/>
                  <a:moveTo>
                    <a:pt x="952500" y="1631950"/>
                  </a:moveTo>
                  <a:lnTo>
                    <a:pt x="952500" y="1695450"/>
                  </a:lnTo>
                  <a:cubicBezTo>
                    <a:pt x="952500" y="1733550"/>
                    <a:pt x="1009648" y="2222500"/>
                    <a:pt x="1174748" y="2222500"/>
                  </a:cubicBezTo>
                  <a:cubicBezTo>
                    <a:pt x="1187448" y="2222500"/>
                    <a:pt x="1200148" y="2216150"/>
                    <a:pt x="1212848" y="2209800"/>
                  </a:cubicBezTo>
                  <a:cubicBezTo>
                    <a:pt x="1238248" y="2203450"/>
                    <a:pt x="1358900" y="2101850"/>
                    <a:pt x="1358900" y="2063750"/>
                  </a:cubicBezTo>
                  <a:cubicBezTo>
                    <a:pt x="1358900" y="2044700"/>
                    <a:pt x="1193800" y="1930400"/>
                    <a:pt x="1123948" y="1860550"/>
                  </a:cubicBezTo>
                  <a:cubicBezTo>
                    <a:pt x="1073148" y="1822450"/>
                    <a:pt x="1041400" y="1778000"/>
                    <a:pt x="1009648" y="1733550"/>
                  </a:cubicBezTo>
                  <a:cubicBezTo>
                    <a:pt x="984248" y="1701800"/>
                    <a:pt x="971548" y="1663700"/>
                    <a:pt x="952500" y="1631950"/>
                  </a:cubicBezTo>
                  <a:close/>
                  <a:moveTo>
                    <a:pt x="1098548" y="266700"/>
                  </a:moveTo>
                  <a:cubicBezTo>
                    <a:pt x="965200" y="266700"/>
                    <a:pt x="819148" y="285750"/>
                    <a:pt x="711200" y="469900"/>
                  </a:cubicBezTo>
                  <a:cubicBezTo>
                    <a:pt x="787400" y="438150"/>
                    <a:pt x="914400" y="400050"/>
                    <a:pt x="933448" y="400050"/>
                  </a:cubicBezTo>
                  <a:cubicBezTo>
                    <a:pt x="946148" y="400050"/>
                    <a:pt x="971548" y="393700"/>
                    <a:pt x="971548" y="425450"/>
                  </a:cubicBezTo>
                  <a:cubicBezTo>
                    <a:pt x="971548" y="444500"/>
                    <a:pt x="958848" y="450850"/>
                    <a:pt x="952500" y="450850"/>
                  </a:cubicBezTo>
                  <a:cubicBezTo>
                    <a:pt x="889000" y="469900"/>
                    <a:pt x="825500" y="495300"/>
                    <a:pt x="762000" y="520700"/>
                  </a:cubicBezTo>
                  <a:cubicBezTo>
                    <a:pt x="812800" y="552450"/>
                    <a:pt x="831848" y="558800"/>
                    <a:pt x="869948" y="558800"/>
                  </a:cubicBezTo>
                  <a:cubicBezTo>
                    <a:pt x="889000" y="558800"/>
                    <a:pt x="977900" y="546100"/>
                    <a:pt x="1028700" y="527050"/>
                  </a:cubicBezTo>
                  <a:cubicBezTo>
                    <a:pt x="1054100" y="520700"/>
                    <a:pt x="1320800" y="419100"/>
                    <a:pt x="1320800" y="330200"/>
                  </a:cubicBezTo>
                  <a:cubicBezTo>
                    <a:pt x="1320800" y="273050"/>
                    <a:pt x="1117600" y="266700"/>
                    <a:pt x="1098548" y="266700"/>
                  </a:cubicBezTo>
                  <a:close/>
                </a:path>
              </a:pathLst>
            </a:custGeom>
            <a:grpFill/>
            <a:ln>
              <a:gradFill>
                <a:gsLst>
                  <a:gs pos="0">
                    <a:srgbClr val="D8F0EB"/>
                  </a:gs>
                  <a:gs pos="100000">
                    <a:srgbClr val="40A693">
                      <a:alpha val="31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p:cNvGrpSpPr/>
          <p:nvPr userDrawn="1"/>
        </p:nvGrpSpPr>
        <p:grpSpPr>
          <a:xfrm rot="4630676" flipV="1">
            <a:off x="3519432" y="424978"/>
            <a:ext cx="752808" cy="1343373"/>
            <a:chOff x="8086230" y="-7522351"/>
            <a:chExt cx="1238250" cy="2184400"/>
          </a:xfrm>
        </p:grpSpPr>
        <p:sp>
          <p:nvSpPr>
            <p:cNvPr id="21" name="任意多边形: 形状 20"/>
            <p:cNvSpPr/>
            <p:nvPr/>
          </p:nvSpPr>
          <p:spPr>
            <a:xfrm>
              <a:off x="8086230" y="-7522351"/>
              <a:ext cx="1238250" cy="2184400"/>
            </a:xfrm>
            <a:custGeom>
              <a:avLst/>
              <a:gdLst>
                <a:gd name="connsiteX0" fmla="*/ 622300 w 1238250"/>
                <a:gd name="connsiteY0" fmla="*/ 0 h 2184400"/>
                <a:gd name="connsiteX1" fmla="*/ 806450 w 1238250"/>
                <a:gd name="connsiteY1" fmla="*/ 165100 h 2184400"/>
                <a:gd name="connsiteX2" fmla="*/ 971550 w 1238250"/>
                <a:gd name="connsiteY2" fmla="*/ 88900 h 2184400"/>
                <a:gd name="connsiteX3" fmla="*/ 1143000 w 1238250"/>
                <a:gd name="connsiteY3" fmla="*/ 273050 h 2184400"/>
                <a:gd name="connsiteX4" fmla="*/ 1098550 w 1238250"/>
                <a:gd name="connsiteY4" fmla="*/ 412750 h 2184400"/>
                <a:gd name="connsiteX5" fmla="*/ 1238250 w 1238250"/>
                <a:gd name="connsiteY5" fmla="*/ 641350 h 2184400"/>
                <a:gd name="connsiteX6" fmla="*/ 1009650 w 1238250"/>
                <a:gd name="connsiteY6" fmla="*/ 844550 h 2184400"/>
                <a:gd name="connsiteX7" fmla="*/ 1028700 w 1238250"/>
                <a:gd name="connsiteY7" fmla="*/ 977900 h 2184400"/>
                <a:gd name="connsiteX8" fmla="*/ 774700 w 1238250"/>
                <a:gd name="connsiteY8" fmla="*/ 1193800 h 2184400"/>
                <a:gd name="connsiteX9" fmla="*/ 622300 w 1238250"/>
                <a:gd name="connsiteY9" fmla="*/ 1117600 h 2184400"/>
                <a:gd name="connsiteX10" fmla="*/ 615950 w 1238250"/>
                <a:gd name="connsiteY10" fmla="*/ 1231900 h 2184400"/>
                <a:gd name="connsiteX11" fmla="*/ 673100 w 1238250"/>
                <a:gd name="connsiteY11" fmla="*/ 1600200 h 2184400"/>
                <a:gd name="connsiteX12" fmla="*/ 685800 w 1238250"/>
                <a:gd name="connsiteY12" fmla="*/ 1581150 h 2184400"/>
                <a:gd name="connsiteX13" fmla="*/ 1136650 w 1238250"/>
                <a:gd name="connsiteY13" fmla="*/ 1238250 h 2184400"/>
                <a:gd name="connsiteX14" fmla="*/ 1219200 w 1238250"/>
                <a:gd name="connsiteY14" fmla="*/ 1327150 h 2184400"/>
                <a:gd name="connsiteX15" fmla="*/ 1187450 w 1238250"/>
                <a:gd name="connsiteY15" fmla="*/ 1428750 h 2184400"/>
                <a:gd name="connsiteX16" fmla="*/ 984250 w 1238250"/>
                <a:gd name="connsiteY16" fmla="*/ 1625600 h 2184400"/>
                <a:gd name="connsiteX17" fmla="*/ 831850 w 1238250"/>
                <a:gd name="connsiteY17" fmla="*/ 1670050 h 2184400"/>
                <a:gd name="connsiteX18" fmla="*/ 723900 w 1238250"/>
                <a:gd name="connsiteY18" fmla="*/ 1682750 h 2184400"/>
                <a:gd name="connsiteX19" fmla="*/ 704850 w 1238250"/>
                <a:gd name="connsiteY19" fmla="*/ 1689100 h 2184400"/>
                <a:gd name="connsiteX20" fmla="*/ 730250 w 1238250"/>
                <a:gd name="connsiteY20" fmla="*/ 1758950 h 2184400"/>
                <a:gd name="connsiteX21" fmla="*/ 1035050 w 1238250"/>
                <a:gd name="connsiteY21" fmla="*/ 2120900 h 2184400"/>
                <a:gd name="connsiteX22" fmla="*/ 1060450 w 1238250"/>
                <a:gd name="connsiteY22" fmla="*/ 2159000 h 2184400"/>
                <a:gd name="connsiteX23" fmla="*/ 1035050 w 1238250"/>
                <a:gd name="connsiteY23" fmla="*/ 2184400 h 2184400"/>
                <a:gd name="connsiteX24" fmla="*/ 952500 w 1238250"/>
                <a:gd name="connsiteY24" fmla="*/ 2133600 h 2184400"/>
                <a:gd name="connsiteX25" fmla="*/ 647700 w 1238250"/>
                <a:gd name="connsiteY25" fmla="*/ 1714500 h 2184400"/>
                <a:gd name="connsiteX26" fmla="*/ 317500 w 1238250"/>
                <a:gd name="connsiteY26" fmla="*/ 1854200 h 2184400"/>
                <a:gd name="connsiteX27" fmla="*/ 25400 w 1238250"/>
                <a:gd name="connsiteY27" fmla="*/ 1708150 h 2184400"/>
                <a:gd name="connsiteX28" fmla="*/ 361950 w 1238250"/>
                <a:gd name="connsiteY28" fmla="*/ 1562100 h 2184400"/>
                <a:gd name="connsiteX29" fmla="*/ 603250 w 1238250"/>
                <a:gd name="connsiteY29" fmla="*/ 1600200 h 2184400"/>
                <a:gd name="connsiteX30" fmla="*/ 609600 w 1238250"/>
                <a:gd name="connsiteY30" fmla="*/ 1587500 h 2184400"/>
                <a:gd name="connsiteX31" fmla="*/ 577850 w 1238250"/>
                <a:gd name="connsiteY31" fmla="*/ 1447800 h 2184400"/>
                <a:gd name="connsiteX32" fmla="*/ 565150 w 1238250"/>
                <a:gd name="connsiteY32" fmla="*/ 1231900 h 2184400"/>
                <a:gd name="connsiteX33" fmla="*/ 571500 w 1238250"/>
                <a:gd name="connsiteY33" fmla="*/ 1155700 h 2184400"/>
                <a:gd name="connsiteX34" fmla="*/ 558800 w 1238250"/>
                <a:gd name="connsiteY34" fmla="*/ 1149350 h 2184400"/>
                <a:gd name="connsiteX35" fmla="*/ 501650 w 1238250"/>
                <a:gd name="connsiteY35" fmla="*/ 1168400 h 2184400"/>
                <a:gd name="connsiteX36" fmla="*/ 381000 w 1238250"/>
                <a:gd name="connsiteY36" fmla="*/ 1187450 h 2184400"/>
                <a:gd name="connsiteX37" fmla="*/ 184150 w 1238250"/>
                <a:gd name="connsiteY37" fmla="*/ 996950 h 2184400"/>
                <a:gd name="connsiteX38" fmla="*/ 203200 w 1238250"/>
                <a:gd name="connsiteY38" fmla="*/ 933450 h 2184400"/>
                <a:gd name="connsiteX39" fmla="*/ 0 w 1238250"/>
                <a:gd name="connsiteY39" fmla="*/ 666750 h 2184400"/>
                <a:gd name="connsiteX40" fmla="*/ 139700 w 1238250"/>
                <a:gd name="connsiteY40" fmla="*/ 457200 h 2184400"/>
                <a:gd name="connsiteX41" fmla="*/ 107950 w 1238250"/>
                <a:gd name="connsiteY41" fmla="*/ 336550 h 2184400"/>
                <a:gd name="connsiteX42" fmla="*/ 323850 w 1238250"/>
                <a:gd name="connsiteY42" fmla="*/ 95250 h 2184400"/>
                <a:gd name="connsiteX43" fmla="*/ 419100 w 1238250"/>
                <a:gd name="connsiteY43" fmla="*/ 133350 h 2184400"/>
                <a:gd name="connsiteX44" fmla="*/ 622300 w 1238250"/>
                <a:gd name="connsiteY44" fmla="*/ 0 h 2184400"/>
                <a:gd name="connsiteX45" fmla="*/ 622300 w 1238250"/>
                <a:gd name="connsiteY45" fmla="*/ 63500 h 2184400"/>
                <a:gd name="connsiteX46" fmla="*/ 463550 w 1238250"/>
                <a:gd name="connsiteY46" fmla="*/ 222250 h 2184400"/>
                <a:gd name="connsiteX47" fmla="*/ 438150 w 1238250"/>
                <a:gd name="connsiteY47" fmla="*/ 234950 h 2184400"/>
                <a:gd name="connsiteX48" fmla="*/ 323850 w 1238250"/>
                <a:gd name="connsiteY48" fmla="*/ 158750 h 2184400"/>
                <a:gd name="connsiteX49" fmla="*/ 171450 w 1238250"/>
                <a:gd name="connsiteY49" fmla="*/ 330200 h 2184400"/>
                <a:gd name="connsiteX50" fmla="*/ 209550 w 1238250"/>
                <a:gd name="connsiteY50" fmla="*/ 476250 h 2184400"/>
                <a:gd name="connsiteX51" fmla="*/ 57150 w 1238250"/>
                <a:gd name="connsiteY51" fmla="*/ 666750 h 2184400"/>
                <a:gd name="connsiteX52" fmla="*/ 165100 w 1238250"/>
                <a:gd name="connsiteY52" fmla="*/ 838200 h 2184400"/>
                <a:gd name="connsiteX53" fmla="*/ 247650 w 1238250"/>
                <a:gd name="connsiteY53" fmla="*/ 863600 h 2184400"/>
                <a:gd name="connsiteX54" fmla="*/ 273050 w 1238250"/>
                <a:gd name="connsiteY54" fmla="*/ 908050 h 2184400"/>
                <a:gd name="connsiteX55" fmla="*/ 247650 w 1238250"/>
                <a:gd name="connsiteY55" fmla="*/ 990600 h 2184400"/>
                <a:gd name="connsiteX56" fmla="*/ 374650 w 1238250"/>
                <a:gd name="connsiteY56" fmla="*/ 1130300 h 2184400"/>
                <a:gd name="connsiteX57" fmla="*/ 520700 w 1238250"/>
                <a:gd name="connsiteY57" fmla="*/ 1092200 h 2184400"/>
                <a:gd name="connsiteX58" fmla="*/ 615950 w 1238250"/>
                <a:gd name="connsiteY58" fmla="*/ 1035050 h 2184400"/>
                <a:gd name="connsiteX59" fmla="*/ 781050 w 1238250"/>
                <a:gd name="connsiteY59" fmla="*/ 1130300 h 2184400"/>
                <a:gd name="connsiteX60" fmla="*/ 965200 w 1238250"/>
                <a:gd name="connsiteY60" fmla="*/ 977900 h 2184400"/>
                <a:gd name="connsiteX61" fmla="*/ 946150 w 1238250"/>
                <a:gd name="connsiteY61" fmla="*/ 831850 h 2184400"/>
                <a:gd name="connsiteX62" fmla="*/ 1174750 w 1238250"/>
                <a:gd name="connsiteY62" fmla="*/ 641350 h 2184400"/>
                <a:gd name="connsiteX63" fmla="*/ 1009650 w 1238250"/>
                <a:gd name="connsiteY63" fmla="*/ 425450 h 2184400"/>
                <a:gd name="connsiteX64" fmla="*/ 1079500 w 1238250"/>
                <a:gd name="connsiteY64" fmla="*/ 273050 h 2184400"/>
                <a:gd name="connsiteX65" fmla="*/ 965200 w 1238250"/>
                <a:gd name="connsiteY65" fmla="*/ 146050 h 2184400"/>
                <a:gd name="connsiteX66" fmla="*/ 781050 w 1238250"/>
                <a:gd name="connsiteY66" fmla="*/ 260350 h 2184400"/>
                <a:gd name="connsiteX67" fmla="*/ 749300 w 1238250"/>
                <a:gd name="connsiteY67" fmla="*/ 241300 h 2184400"/>
                <a:gd name="connsiteX68" fmla="*/ 622300 w 1238250"/>
                <a:gd name="connsiteY68" fmla="*/ 63500 h 2184400"/>
                <a:gd name="connsiteX69" fmla="*/ 438944 w 1238250"/>
                <a:gd name="connsiteY69" fmla="*/ 1625302 h 2184400"/>
                <a:gd name="connsiteX70" fmla="*/ 381000 w 1238250"/>
                <a:gd name="connsiteY70" fmla="*/ 1625600 h 2184400"/>
                <a:gd name="connsiteX71" fmla="*/ 95250 w 1238250"/>
                <a:gd name="connsiteY71" fmla="*/ 1714500 h 2184400"/>
                <a:gd name="connsiteX72" fmla="*/ 317500 w 1238250"/>
                <a:gd name="connsiteY72" fmla="*/ 1790700 h 2184400"/>
                <a:gd name="connsiteX73" fmla="*/ 603250 w 1238250"/>
                <a:gd name="connsiteY73" fmla="*/ 1663700 h 2184400"/>
                <a:gd name="connsiteX74" fmla="*/ 438944 w 1238250"/>
                <a:gd name="connsiteY74" fmla="*/ 1625302 h 2184400"/>
                <a:gd name="connsiteX75" fmla="*/ 1117600 w 1238250"/>
                <a:gd name="connsiteY75" fmla="*/ 1301750 h 2184400"/>
                <a:gd name="connsiteX76" fmla="*/ 736600 w 1238250"/>
                <a:gd name="connsiteY76" fmla="*/ 1619250 h 2184400"/>
                <a:gd name="connsiteX77" fmla="*/ 793750 w 1238250"/>
                <a:gd name="connsiteY77" fmla="*/ 1619250 h 2184400"/>
                <a:gd name="connsiteX78" fmla="*/ 984250 w 1238250"/>
                <a:gd name="connsiteY78" fmla="*/ 1555750 h 2184400"/>
                <a:gd name="connsiteX79" fmla="*/ 1130300 w 1238250"/>
                <a:gd name="connsiteY79" fmla="*/ 1403350 h 2184400"/>
                <a:gd name="connsiteX80" fmla="*/ 1155700 w 1238250"/>
                <a:gd name="connsiteY80" fmla="*/ 1327150 h 2184400"/>
                <a:gd name="connsiteX81" fmla="*/ 1149350 w 1238250"/>
                <a:gd name="connsiteY81" fmla="*/ 1301750 h 2184400"/>
                <a:gd name="connsiteX82" fmla="*/ 1117600 w 1238250"/>
                <a:gd name="connsiteY82" fmla="*/ 130175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38250" h="2184400">
                  <a:moveTo>
                    <a:pt x="622300" y="0"/>
                  </a:moveTo>
                  <a:cubicBezTo>
                    <a:pt x="698500" y="0"/>
                    <a:pt x="768350" y="44450"/>
                    <a:pt x="806450" y="165100"/>
                  </a:cubicBezTo>
                  <a:cubicBezTo>
                    <a:pt x="869950" y="107950"/>
                    <a:pt x="908050" y="88900"/>
                    <a:pt x="971550" y="88900"/>
                  </a:cubicBezTo>
                  <a:cubicBezTo>
                    <a:pt x="1092200" y="88900"/>
                    <a:pt x="1143000" y="190500"/>
                    <a:pt x="1143000" y="273050"/>
                  </a:cubicBezTo>
                  <a:cubicBezTo>
                    <a:pt x="1143000" y="323850"/>
                    <a:pt x="1111250" y="361950"/>
                    <a:pt x="1098550" y="412750"/>
                  </a:cubicBezTo>
                  <a:cubicBezTo>
                    <a:pt x="1200150" y="457200"/>
                    <a:pt x="1238250" y="565150"/>
                    <a:pt x="1238250" y="641350"/>
                  </a:cubicBezTo>
                  <a:cubicBezTo>
                    <a:pt x="1238250" y="844550"/>
                    <a:pt x="1009650" y="800100"/>
                    <a:pt x="1009650" y="844550"/>
                  </a:cubicBezTo>
                  <a:cubicBezTo>
                    <a:pt x="1009650" y="863600"/>
                    <a:pt x="1028700" y="965200"/>
                    <a:pt x="1028700" y="977900"/>
                  </a:cubicBezTo>
                  <a:cubicBezTo>
                    <a:pt x="1028700" y="1123950"/>
                    <a:pt x="857250" y="1193800"/>
                    <a:pt x="774700" y="1193800"/>
                  </a:cubicBezTo>
                  <a:cubicBezTo>
                    <a:pt x="717550" y="1193800"/>
                    <a:pt x="704850" y="1155700"/>
                    <a:pt x="622300" y="1117600"/>
                  </a:cubicBezTo>
                  <a:cubicBezTo>
                    <a:pt x="622300" y="1155700"/>
                    <a:pt x="615950" y="1219200"/>
                    <a:pt x="615950" y="1231900"/>
                  </a:cubicBezTo>
                  <a:cubicBezTo>
                    <a:pt x="615950" y="1358900"/>
                    <a:pt x="635000" y="1473200"/>
                    <a:pt x="673100" y="1600200"/>
                  </a:cubicBezTo>
                  <a:cubicBezTo>
                    <a:pt x="679450" y="1600200"/>
                    <a:pt x="685800" y="1587500"/>
                    <a:pt x="685800" y="1581150"/>
                  </a:cubicBezTo>
                  <a:cubicBezTo>
                    <a:pt x="736600" y="1428750"/>
                    <a:pt x="1009650" y="1238250"/>
                    <a:pt x="1136650" y="1238250"/>
                  </a:cubicBezTo>
                  <a:cubicBezTo>
                    <a:pt x="1193800" y="1238250"/>
                    <a:pt x="1219200" y="1289050"/>
                    <a:pt x="1219200" y="1327150"/>
                  </a:cubicBezTo>
                  <a:cubicBezTo>
                    <a:pt x="1219200" y="1339850"/>
                    <a:pt x="1200150" y="1397000"/>
                    <a:pt x="1187450" y="1428750"/>
                  </a:cubicBezTo>
                  <a:cubicBezTo>
                    <a:pt x="1162050" y="1485900"/>
                    <a:pt x="1041400" y="1612900"/>
                    <a:pt x="984250" y="1625600"/>
                  </a:cubicBezTo>
                  <a:cubicBezTo>
                    <a:pt x="933450" y="1638300"/>
                    <a:pt x="876300" y="1657350"/>
                    <a:pt x="831850" y="1670050"/>
                  </a:cubicBezTo>
                  <a:cubicBezTo>
                    <a:pt x="800100" y="1676400"/>
                    <a:pt x="762000" y="1682750"/>
                    <a:pt x="723900" y="1682750"/>
                  </a:cubicBezTo>
                  <a:cubicBezTo>
                    <a:pt x="717550" y="1682750"/>
                    <a:pt x="704850" y="1676400"/>
                    <a:pt x="704850" y="1689100"/>
                  </a:cubicBezTo>
                  <a:cubicBezTo>
                    <a:pt x="704850" y="1708150"/>
                    <a:pt x="723900" y="1739900"/>
                    <a:pt x="730250" y="1758950"/>
                  </a:cubicBezTo>
                  <a:cubicBezTo>
                    <a:pt x="781050" y="1866900"/>
                    <a:pt x="882650" y="2038350"/>
                    <a:pt x="1035050" y="2120900"/>
                  </a:cubicBezTo>
                  <a:cubicBezTo>
                    <a:pt x="1047750" y="2127250"/>
                    <a:pt x="1060450" y="2139950"/>
                    <a:pt x="1060450" y="2159000"/>
                  </a:cubicBezTo>
                  <a:cubicBezTo>
                    <a:pt x="1060450" y="2171700"/>
                    <a:pt x="1047750" y="2184400"/>
                    <a:pt x="1035050" y="2184400"/>
                  </a:cubicBezTo>
                  <a:cubicBezTo>
                    <a:pt x="1016000" y="2184400"/>
                    <a:pt x="971550" y="2146300"/>
                    <a:pt x="952500" y="2133600"/>
                  </a:cubicBezTo>
                  <a:cubicBezTo>
                    <a:pt x="781050" y="2019300"/>
                    <a:pt x="711200" y="1854200"/>
                    <a:pt x="647700" y="1714500"/>
                  </a:cubicBezTo>
                  <a:cubicBezTo>
                    <a:pt x="552450" y="1809750"/>
                    <a:pt x="425450" y="1854200"/>
                    <a:pt x="317500" y="1854200"/>
                  </a:cubicBezTo>
                  <a:cubicBezTo>
                    <a:pt x="279400" y="1854200"/>
                    <a:pt x="25400" y="1803400"/>
                    <a:pt x="25400" y="1708150"/>
                  </a:cubicBezTo>
                  <a:cubicBezTo>
                    <a:pt x="25400" y="1587500"/>
                    <a:pt x="349250" y="1562100"/>
                    <a:pt x="361950" y="1562100"/>
                  </a:cubicBezTo>
                  <a:cubicBezTo>
                    <a:pt x="425450" y="1562100"/>
                    <a:pt x="552450" y="1581150"/>
                    <a:pt x="603250" y="1600200"/>
                  </a:cubicBezTo>
                  <a:cubicBezTo>
                    <a:pt x="603250" y="1600200"/>
                    <a:pt x="609600" y="1600200"/>
                    <a:pt x="609600" y="1587500"/>
                  </a:cubicBezTo>
                  <a:cubicBezTo>
                    <a:pt x="609600" y="1568450"/>
                    <a:pt x="584200" y="1492250"/>
                    <a:pt x="577850" y="1447800"/>
                  </a:cubicBezTo>
                  <a:cubicBezTo>
                    <a:pt x="565150" y="1377950"/>
                    <a:pt x="565150" y="1301750"/>
                    <a:pt x="565150" y="1231900"/>
                  </a:cubicBezTo>
                  <a:cubicBezTo>
                    <a:pt x="565150" y="1206500"/>
                    <a:pt x="571500" y="1181100"/>
                    <a:pt x="571500" y="1155700"/>
                  </a:cubicBezTo>
                  <a:cubicBezTo>
                    <a:pt x="571500" y="1155700"/>
                    <a:pt x="571500" y="1149350"/>
                    <a:pt x="558800" y="1149350"/>
                  </a:cubicBezTo>
                  <a:cubicBezTo>
                    <a:pt x="539750" y="1149350"/>
                    <a:pt x="514350" y="1168400"/>
                    <a:pt x="501650" y="1168400"/>
                  </a:cubicBezTo>
                  <a:cubicBezTo>
                    <a:pt x="463550" y="1174750"/>
                    <a:pt x="393700" y="1187450"/>
                    <a:pt x="381000" y="1187450"/>
                  </a:cubicBezTo>
                  <a:cubicBezTo>
                    <a:pt x="266700" y="1187450"/>
                    <a:pt x="184150" y="1111250"/>
                    <a:pt x="184150" y="996950"/>
                  </a:cubicBezTo>
                  <a:cubicBezTo>
                    <a:pt x="184150" y="977900"/>
                    <a:pt x="190500" y="952500"/>
                    <a:pt x="203200" y="933450"/>
                  </a:cubicBezTo>
                  <a:cubicBezTo>
                    <a:pt x="38100" y="850900"/>
                    <a:pt x="0" y="787400"/>
                    <a:pt x="0" y="666750"/>
                  </a:cubicBezTo>
                  <a:cubicBezTo>
                    <a:pt x="0" y="488950"/>
                    <a:pt x="139700" y="501650"/>
                    <a:pt x="139700" y="457200"/>
                  </a:cubicBezTo>
                  <a:cubicBezTo>
                    <a:pt x="139700" y="444500"/>
                    <a:pt x="107950" y="349250"/>
                    <a:pt x="107950" y="336550"/>
                  </a:cubicBezTo>
                  <a:cubicBezTo>
                    <a:pt x="107950" y="234950"/>
                    <a:pt x="203200" y="95250"/>
                    <a:pt x="323850" y="95250"/>
                  </a:cubicBezTo>
                  <a:cubicBezTo>
                    <a:pt x="361950" y="95250"/>
                    <a:pt x="368300" y="95250"/>
                    <a:pt x="419100" y="133350"/>
                  </a:cubicBezTo>
                  <a:cubicBezTo>
                    <a:pt x="495300" y="38100"/>
                    <a:pt x="539750" y="0"/>
                    <a:pt x="622300" y="0"/>
                  </a:cubicBezTo>
                  <a:close/>
                  <a:moveTo>
                    <a:pt x="622300" y="63500"/>
                  </a:moveTo>
                  <a:cubicBezTo>
                    <a:pt x="552450" y="63500"/>
                    <a:pt x="469900" y="139700"/>
                    <a:pt x="463550" y="222250"/>
                  </a:cubicBezTo>
                  <a:cubicBezTo>
                    <a:pt x="463550" y="228600"/>
                    <a:pt x="457200" y="234950"/>
                    <a:pt x="438150" y="234950"/>
                  </a:cubicBezTo>
                  <a:cubicBezTo>
                    <a:pt x="393700" y="234950"/>
                    <a:pt x="387350" y="158750"/>
                    <a:pt x="323850" y="158750"/>
                  </a:cubicBezTo>
                  <a:cubicBezTo>
                    <a:pt x="234950" y="158750"/>
                    <a:pt x="171450" y="266700"/>
                    <a:pt x="171450" y="330200"/>
                  </a:cubicBezTo>
                  <a:cubicBezTo>
                    <a:pt x="171450" y="349250"/>
                    <a:pt x="209550" y="457200"/>
                    <a:pt x="209550" y="476250"/>
                  </a:cubicBezTo>
                  <a:cubicBezTo>
                    <a:pt x="209550" y="539750"/>
                    <a:pt x="57150" y="546100"/>
                    <a:pt x="57150" y="666750"/>
                  </a:cubicBezTo>
                  <a:cubicBezTo>
                    <a:pt x="57150" y="723900"/>
                    <a:pt x="95250" y="806450"/>
                    <a:pt x="165100" y="838200"/>
                  </a:cubicBezTo>
                  <a:cubicBezTo>
                    <a:pt x="190500" y="850900"/>
                    <a:pt x="222250" y="857250"/>
                    <a:pt x="247650" y="863600"/>
                  </a:cubicBezTo>
                  <a:cubicBezTo>
                    <a:pt x="273050" y="869950"/>
                    <a:pt x="273050" y="901700"/>
                    <a:pt x="273050" y="908050"/>
                  </a:cubicBezTo>
                  <a:cubicBezTo>
                    <a:pt x="273050" y="920750"/>
                    <a:pt x="247650" y="977900"/>
                    <a:pt x="247650" y="990600"/>
                  </a:cubicBezTo>
                  <a:cubicBezTo>
                    <a:pt x="247650" y="1054100"/>
                    <a:pt x="292100" y="1130300"/>
                    <a:pt x="374650" y="1130300"/>
                  </a:cubicBezTo>
                  <a:cubicBezTo>
                    <a:pt x="387350" y="1130300"/>
                    <a:pt x="476250" y="1111250"/>
                    <a:pt x="520700" y="1092200"/>
                  </a:cubicBezTo>
                  <a:cubicBezTo>
                    <a:pt x="552450" y="1079500"/>
                    <a:pt x="596900" y="1035050"/>
                    <a:pt x="615950" y="1035050"/>
                  </a:cubicBezTo>
                  <a:cubicBezTo>
                    <a:pt x="666750" y="1035050"/>
                    <a:pt x="704850" y="1130300"/>
                    <a:pt x="781050" y="1130300"/>
                  </a:cubicBezTo>
                  <a:cubicBezTo>
                    <a:pt x="838200" y="1130300"/>
                    <a:pt x="965200" y="1079500"/>
                    <a:pt x="965200" y="977900"/>
                  </a:cubicBezTo>
                  <a:cubicBezTo>
                    <a:pt x="965200" y="958850"/>
                    <a:pt x="946150" y="850900"/>
                    <a:pt x="946150" y="831850"/>
                  </a:cubicBezTo>
                  <a:cubicBezTo>
                    <a:pt x="946150" y="717550"/>
                    <a:pt x="1174750" y="800100"/>
                    <a:pt x="1174750" y="641350"/>
                  </a:cubicBezTo>
                  <a:cubicBezTo>
                    <a:pt x="1174750" y="444500"/>
                    <a:pt x="1009650" y="488950"/>
                    <a:pt x="1009650" y="425450"/>
                  </a:cubicBezTo>
                  <a:cubicBezTo>
                    <a:pt x="1009650" y="381000"/>
                    <a:pt x="1079500" y="361950"/>
                    <a:pt x="1079500" y="273050"/>
                  </a:cubicBezTo>
                  <a:cubicBezTo>
                    <a:pt x="1079500" y="222250"/>
                    <a:pt x="1047750" y="146050"/>
                    <a:pt x="965200" y="146050"/>
                  </a:cubicBezTo>
                  <a:cubicBezTo>
                    <a:pt x="844550" y="146050"/>
                    <a:pt x="857250" y="260350"/>
                    <a:pt x="781050" y="260350"/>
                  </a:cubicBezTo>
                  <a:cubicBezTo>
                    <a:pt x="768350" y="260350"/>
                    <a:pt x="762000" y="254000"/>
                    <a:pt x="749300" y="241300"/>
                  </a:cubicBezTo>
                  <a:cubicBezTo>
                    <a:pt x="730250" y="146050"/>
                    <a:pt x="711200" y="63500"/>
                    <a:pt x="622300" y="63500"/>
                  </a:cubicBezTo>
                  <a:close/>
                  <a:moveTo>
                    <a:pt x="438944" y="1625302"/>
                  </a:moveTo>
                  <a:cubicBezTo>
                    <a:pt x="421878" y="1625203"/>
                    <a:pt x="403225" y="1625600"/>
                    <a:pt x="381000" y="1625600"/>
                  </a:cubicBezTo>
                  <a:cubicBezTo>
                    <a:pt x="279400" y="1625600"/>
                    <a:pt x="190500" y="1625600"/>
                    <a:pt x="95250" y="1714500"/>
                  </a:cubicBezTo>
                  <a:cubicBezTo>
                    <a:pt x="184150" y="1771650"/>
                    <a:pt x="241300" y="1790700"/>
                    <a:pt x="317500" y="1790700"/>
                  </a:cubicBezTo>
                  <a:cubicBezTo>
                    <a:pt x="406400" y="1790700"/>
                    <a:pt x="533400" y="1752600"/>
                    <a:pt x="603250" y="1663700"/>
                  </a:cubicBezTo>
                  <a:cubicBezTo>
                    <a:pt x="527050" y="1630363"/>
                    <a:pt x="490141" y="1625600"/>
                    <a:pt x="438944" y="1625302"/>
                  </a:cubicBezTo>
                  <a:close/>
                  <a:moveTo>
                    <a:pt x="1117600" y="1301750"/>
                  </a:moveTo>
                  <a:cubicBezTo>
                    <a:pt x="984250" y="1339850"/>
                    <a:pt x="774700" y="1466850"/>
                    <a:pt x="736600" y="1619250"/>
                  </a:cubicBezTo>
                  <a:lnTo>
                    <a:pt x="793750" y="1619250"/>
                  </a:lnTo>
                  <a:cubicBezTo>
                    <a:pt x="812800" y="1619250"/>
                    <a:pt x="927100" y="1581150"/>
                    <a:pt x="984250" y="1555750"/>
                  </a:cubicBezTo>
                  <a:cubicBezTo>
                    <a:pt x="1035050" y="1530350"/>
                    <a:pt x="1111250" y="1454150"/>
                    <a:pt x="1130300" y="1403350"/>
                  </a:cubicBezTo>
                  <a:cubicBezTo>
                    <a:pt x="1143000" y="1377950"/>
                    <a:pt x="1155700" y="1346200"/>
                    <a:pt x="1155700" y="1327150"/>
                  </a:cubicBezTo>
                  <a:cubicBezTo>
                    <a:pt x="1155700" y="1314450"/>
                    <a:pt x="1149350" y="1308100"/>
                    <a:pt x="1149350" y="1301750"/>
                  </a:cubicBezTo>
                  <a:lnTo>
                    <a:pt x="1117600" y="1301750"/>
                  </a:lnTo>
                  <a:close/>
                </a:path>
              </a:pathLst>
            </a:custGeom>
            <a:noFill/>
            <a:ln>
              <a:gradFill>
                <a:gsLst>
                  <a:gs pos="0">
                    <a:srgbClr val="40A693">
                      <a:alpha val="28000"/>
                    </a:srgbClr>
                  </a:gs>
                  <a:gs pos="100000">
                    <a:srgbClr val="D8F0EB">
                      <a:alpha val="4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p:cNvSpPr/>
            <p:nvPr/>
          </p:nvSpPr>
          <p:spPr>
            <a:xfrm>
              <a:off x="8467230" y="-7161987"/>
              <a:ext cx="457200" cy="452437"/>
            </a:xfrm>
            <a:custGeom>
              <a:avLst/>
              <a:gdLst>
                <a:gd name="connsiteX0" fmla="*/ 276225 w 457200"/>
                <a:gd name="connsiteY0" fmla="*/ 0 h 452437"/>
                <a:gd name="connsiteX1" fmla="*/ 311150 w 457200"/>
                <a:gd name="connsiteY1" fmla="*/ 7937 h 452437"/>
                <a:gd name="connsiteX2" fmla="*/ 330200 w 457200"/>
                <a:gd name="connsiteY2" fmla="*/ 33337 h 452437"/>
                <a:gd name="connsiteX3" fmla="*/ 457200 w 457200"/>
                <a:gd name="connsiteY3" fmla="*/ 217487 h 452437"/>
                <a:gd name="connsiteX4" fmla="*/ 228600 w 457200"/>
                <a:gd name="connsiteY4" fmla="*/ 452437 h 452437"/>
                <a:gd name="connsiteX5" fmla="*/ 0 w 457200"/>
                <a:gd name="connsiteY5" fmla="*/ 223837 h 452437"/>
                <a:gd name="connsiteX6" fmla="*/ 241300 w 457200"/>
                <a:gd name="connsiteY6" fmla="*/ 1587 h 452437"/>
                <a:gd name="connsiteX7" fmla="*/ 276225 w 457200"/>
                <a:gd name="connsiteY7" fmla="*/ 0 h 452437"/>
                <a:gd name="connsiteX8" fmla="*/ 241300 w 457200"/>
                <a:gd name="connsiteY8" fmla="*/ 52387 h 452437"/>
                <a:gd name="connsiteX9" fmla="*/ 57150 w 457200"/>
                <a:gd name="connsiteY9" fmla="*/ 217487 h 452437"/>
                <a:gd name="connsiteX10" fmla="*/ 228600 w 457200"/>
                <a:gd name="connsiteY10" fmla="*/ 388937 h 452437"/>
                <a:gd name="connsiteX11" fmla="*/ 393700 w 457200"/>
                <a:gd name="connsiteY11" fmla="*/ 217487 h 452437"/>
                <a:gd name="connsiteX12" fmla="*/ 381000 w 457200"/>
                <a:gd name="connsiteY12" fmla="*/ 166687 h 452437"/>
                <a:gd name="connsiteX13" fmla="*/ 311150 w 457200"/>
                <a:gd name="connsiteY13" fmla="*/ 90487 h 452437"/>
                <a:gd name="connsiteX14" fmla="*/ 292100 w 457200"/>
                <a:gd name="connsiteY14" fmla="*/ 58737 h 452437"/>
                <a:gd name="connsiteX15" fmla="*/ 241300 w 457200"/>
                <a:gd name="connsiteY15" fmla="*/ 52387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452437">
                  <a:moveTo>
                    <a:pt x="276225" y="0"/>
                  </a:moveTo>
                  <a:cubicBezTo>
                    <a:pt x="288925" y="0"/>
                    <a:pt x="301625" y="1587"/>
                    <a:pt x="311150" y="7937"/>
                  </a:cubicBezTo>
                  <a:cubicBezTo>
                    <a:pt x="317500" y="7937"/>
                    <a:pt x="323850" y="26987"/>
                    <a:pt x="330200" y="33337"/>
                  </a:cubicBezTo>
                  <a:cubicBezTo>
                    <a:pt x="425450" y="71437"/>
                    <a:pt x="457200" y="147637"/>
                    <a:pt x="457200" y="217487"/>
                  </a:cubicBezTo>
                  <a:cubicBezTo>
                    <a:pt x="457200" y="344487"/>
                    <a:pt x="342900" y="452437"/>
                    <a:pt x="228600" y="452437"/>
                  </a:cubicBezTo>
                  <a:cubicBezTo>
                    <a:pt x="69850" y="452437"/>
                    <a:pt x="0" y="357187"/>
                    <a:pt x="0" y="223837"/>
                  </a:cubicBezTo>
                  <a:cubicBezTo>
                    <a:pt x="0" y="77787"/>
                    <a:pt x="120650" y="1587"/>
                    <a:pt x="241300" y="1587"/>
                  </a:cubicBezTo>
                  <a:cubicBezTo>
                    <a:pt x="250825" y="1587"/>
                    <a:pt x="263525" y="0"/>
                    <a:pt x="276225" y="0"/>
                  </a:cubicBezTo>
                  <a:close/>
                  <a:moveTo>
                    <a:pt x="241300" y="52387"/>
                  </a:moveTo>
                  <a:cubicBezTo>
                    <a:pt x="158750" y="52387"/>
                    <a:pt x="57150" y="115887"/>
                    <a:pt x="57150" y="217487"/>
                  </a:cubicBezTo>
                  <a:cubicBezTo>
                    <a:pt x="57150" y="325437"/>
                    <a:pt x="114300" y="388937"/>
                    <a:pt x="228600" y="388937"/>
                  </a:cubicBezTo>
                  <a:cubicBezTo>
                    <a:pt x="311150" y="388937"/>
                    <a:pt x="393700" y="306387"/>
                    <a:pt x="393700" y="217487"/>
                  </a:cubicBezTo>
                  <a:cubicBezTo>
                    <a:pt x="393700" y="198437"/>
                    <a:pt x="387350" y="173037"/>
                    <a:pt x="381000" y="166687"/>
                  </a:cubicBezTo>
                  <a:cubicBezTo>
                    <a:pt x="368300" y="134937"/>
                    <a:pt x="323850" y="103187"/>
                    <a:pt x="311150" y="90487"/>
                  </a:cubicBezTo>
                  <a:cubicBezTo>
                    <a:pt x="298450" y="77787"/>
                    <a:pt x="298450" y="65087"/>
                    <a:pt x="292100" y="58737"/>
                  </a:cubicBezTo>
                  <a:cubicBezTo>
                    <a:pt x="279400" y="58737"/>
                    <a:pt x="260350" y="52387"/>
                    <a:pt x="241300" y="52387"/>
                  </a:cubicBezTo>
                  <a:close/>
                </a:path>
              </a:pathLst>
            </a:custGeom>
            <a:noFill/>
            <a:ln>
              <a:gradFill>
                <a:gsLst>
                  <a:gs pos="0">
                    <a:srgbClr val="40A693">
                      <a:alpha val="28000"/>
                    </a:srgbClr>
                  </a:gs>
                  <a:gs pos="100000">
                    <a:srgbClr val="D8F0EB">
                      <a:alpha val="4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p:cNvSpPr/>
            <p:nvPr/>
          </p:nvSpPr>
          <p:spPr>
            <a:xfrm>
              <a:off x="8143380" y="-7458851"/>
              <a:ext cx="1117600" cy="1066800"/>
            </a:xfrm>
            <a:custGeom>
              <a:avLst/>
              <a:gdLst>
                <a:gd name="connsiteX0" fmla="*/ 565150 w 1117600"/>
                <a:gd name="connsiteY0" fmla="*/ 0 h 1066800"/>
                <a:gd name="connsiteX1" fmla="*/ 692150 w 1117600"/>
                <a:gd name="connsiteY1" fmla="*/ 177800 h 1066800"/>
                <a:gd name="connsiteX2" fmla="*/ 723900 w 1117600"/>
                <a:gd name="connsiteY2" fmla="*/ 196850 h 1066800"/>
                <a:gd name="connsiteX3" fmla="*/ 908050 w 1117600"/>
                <a:gd name="connsiteY3" fmla="*/ 82550 h 1066800"/>
                <a:gd name="connsiteX4" fmla="*/ 1022350 w 1117600"/>
                <a:gd name="connsiteY4" fmla="*/ 209550 h 1066800"/>
                <a:gd name="connsiteX5" fmla="*/ 952500 w 1117600"/>
                <a:gd name="connsiteY5" fmla="*/ 361950 h 1066800"/>
                <a:gd name="connsiteX6" fmla="*/ 1117600 w 1117600"/>
                <a:gd name="connsiteY6" fmla="*/ 577850 h 1066800"/>
                <a:gd name="connsiteX7" fmla="*/ 889000 w 1117600"/>
                <a:gd name="connsiteY7" fmla="*/ 768350 h 1066800"/>
                <a:gd name="connsiteX8" fmla="*/ 908050 w 1117600"/>
                <a:gd name="connsiteY8" fmla="*/ 914400 h 1066800"/>
                <a:gd name="connsiteX9" fmla="*/ 723900 w 1117600"/>
                <a:gd name="connsiteY9" fmla="*/ 1066800 h 1066800"/>
                <a:gd name="connsiteX10" fmla="*/ 558800 w 1117600"/>
                <a:gd name="connsiteY10" fmla="*/ 971550 h 1066800"/>
                <a:gd name="connsiteX11" fmla="*/ 463550 w 1117600"/>
                <a:gd name="connsiteY11" fmla="*/ 1028700 h 1066800"/>
                <a:gd name="connsiteX12" fmla="*/ 317500 w 1117600"/>
                <a:gd name="connsiteY12" fmla="*/ 1066800 h 1066800"/>
                <a:gd name="connsiteX13" fmla="*/ 190500 w 1117600"/>
                <a:gd name="connsiteY13" fmla="*/ 927100 h 1066800"/>
                <a:gd name="connsiteX14" fmla="*/ 215900 w 1117600"/>
                <a:gd name="connsiteY14" fmla="*/ 844550 h 1066800"/>
                <a:gd name="connsiteX15" fmla="*/ 190500 w 1117600"/>
                <a:gd name="connsiteY15" fmla="*/ 800100 h 1066800"/>
                <a:gd name="connsiteX16" fmla="*/ 107950 w 1117600"/>
                <a:gd name="connsiteY16" fmla="*/ 774700 h 1066800"/>
                <a:gd name="connsiteX17" fmla="*/ 0 w 1117600"/>
                <a:gd name="connsiteY17" fmla="*/ 603250 h 1066800"/>
                <a:gd name="connsiteX18" fmla="*/ 152400 w 1117600"/>
                <a:gd name="connsiteY18" fmla="*/ 412750 h 1066800"/>
                <a:gd name="connsiteX19" fmla="*/ 114300 w 1117600"/>
                <a:gd name="connsiteY19" fmla="*/ 266700 h 1066800"/>
                <a:gd name="connsiteX20" fmla="*/ 266700 w 1117600"/>
                <a:gd name="connsiteY20" fmla="*/ 95250 h 1066800"/>
                <a:gd name="connsiteX21" fmla="*/ 381000 w 1117600"/>
                <a:gd name="connsiteY21" fmla="*/ 171450 h 1066800"/>
                <a:gd name="connsiteX22" fmla="*/ 406400 w 1117600"/>
                <a:gd name="connsiteY22" fmla="*/ 158750 h 1066800"/>
                <a:gd name="connsiteX23" fmla="*/ 565150 w 1117600"/>
                <a:gd name="connsiteY23" fmla="*/ 0 h 1066800"/>
                <a:gd name="connsiteX24" fmla="*/ 600075 w 1117600"/>
                <a:gd name="connsiteY24" fmla="*/ 296863 h 1066800"/>
                <a:gd name="connsiteX25" fmla="*/ 565150 w 1117600"/>
                <a:gd name="connsiteY25" fmla="*/ 298450 h 1066800"/>
                <a:gd name="connsiteX26" fmla="*/ 323850 w 1117600"/>
                <a:gd name="connsiteY26" fmla="*/ 520700 h 1066800"/>
                <a:gd name="connsiteX27" fmla="*/ 552450 w 1117600"/>
                <a:gd name="connsiteY27" fmla="*/ 749300 h 1066800"/>
                <a:gd name="connsiteX28" fmla="*/ 781050 w 1117600"/>
                <a:gd name="connsiteY28" fmla="*/ 514350 h 1066800"/>
                <a:gd name="connsiteX29" fmla="*/ 654050 w 1117600"/>
                <a:gd name="connsiteY29" fmla="*/ 330200 h 1066800"/>
                <a:gd name="connsiteX30" fmla="*/ 635000 w 1117600"/>
                <a:gd name="connsiteY30" fmla="*/ 304800 h 1066800"/>
                <a:gd name="connsiteX31" fmla="*/ 600075 w 1117600"/>
                <a:gd name="connsiteY31" fmla="*/ 296863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17600" h="1066800">
                  <a:moveTo>
                    <a:pt x="565150" y="0"/>
                  </a:moveTo>
                  <a:cubicBezTo>
                    <a:pt x="654050" y="0"/>
                    <a:pt x="673100" y="82550"/>
                    <a:pt x="692150" y="177800"/>
                  </a:cubicBezTo>
                  <a:cubicBezTo>
                    <a:pt x="704850" y="190500"/>
                    <a:pt x="711200" y="196850"/>
                    <a:pt x="723900" y="196850"/>
                  </a:cubicBezTo>
                  <a:cubicBezTo>
                    <a:pt x="800100" y="196850"/>
                    <a:pt x="787400" y="82550"/>
                    <a:pt x="908050" y="82550"/>
                  </a:cubicBezTo>
                  <a:cubicBezTo>
                    <a:pt x="990600" y="82550"/>
                    <a:pt x="1022350" y="158750"/>
                    <a:pt x="1022350" y="209550"/>
                  </a:cubicBezTo>
                  <a:cubicBezTo>
                    <a:pt x="1022350" y="298450"/>
                    <a:pt x="952500" y="317500"/>
                    <a:pt x="952500" y="361950"/>
                  </a:cubicBezTo>
                  <a:cubicBezTo>
                    <a:pt x="952500" y="425450"/>
                    <a:pt x="1117600" y="381000"/>
                    <a:pt x="1117600" y="577850"/>
                  </a:cubicBezTo>
                  <a:cubicBezTo>
                    <a:pt x="1117600" y="736600"/>
                    <a:pt x="889000" y="654050"/>
                    <a:pt x="889000" y="768350"/>
                  </a:cubicBezTo>
                  <a:cubicBezTo>
                    <a:pt x="889000" y="787400"/>
                    <a:pt x="908050" y="895350"/>
                    <a:pt x="908050" y="914400"/>
                  </a:cubicBezTo>
                  <a:cubicBezTo>
                    <a:pt x="908050" y="1016000"/>
                    <a:pt x="781050" y="1066800"/>
                    <a:pt x="723900" y="1066800"/>
                  </a:cubicBezTo>
                  <a:cubicBezTo>
                    <a:pt x="647700" y="1066800"/>
                    <a:pt x="609600" y="971550"/>
                    <a:pt x="558800" y="971550"/>
                  </a:cubicBezTo>
                  <a:cubicBezTo>
                    <a:pt x="539750" y="971550"/>
                    <a:pt x="495300" y="1016000"/>
                    <a:pt x="463550" y="1028700"/>
                  </a:cubicBezTo>
                  <a:cubicBezTo>
                    <a:pt x="419100" y="1047750"/>
                    <a:pt x="330200" y="1066800"/>
                    <a:pt x="317500" y="1066800"/>
                  </a:cubicBezTo>
                  <a:cubicBezTo>
                    <a:pt x="234950" y="1066800"/>
                    <a:pt x="190500" y="990600"/>
                    <a:pt x="190500" y="927100"/>
                  </a:cubicBezTo>
                  <a:cubicBezTo>
                    <a:pt x="190500" y="914400"/>
                    <a:pt x="215900" y="857250"/>
                    <a:pt x="215900" y="844550"/>
                  </a:cubicBezTo>
                  <a:cubicBezTo>
                    <a:pt x="215900" y="838200"/>
                    <a:pt x="215900" y="806450"/>
                    <a:pt x="190500" y="800100"/>
                  </a:cubicBezTo>
                  <a:cubicBezTo>
                    <a:pt x="165100" y="793750"/>
                    <a:pt x="133350" y="787400"/>
                    <a:pt x="107950" y="774700"/>
                  </a:cubicBezTo>
                  <a:cubicBezTo>
                    <a:pt x="38100" y="742950"/>
                    <a:pt x="0" y="660400"/>
                    <a:pt x="0" y="603250"/>
                  </a:cubicBezTo>
                  <a:cubicBezTo>
                    <a:pt x="0" y="482600"/>
                    <a:pt x="152400" y="476250"/>
                    <a:pt x="152400" y="412750"/>
                  </a:cubicBezTo>
                  <a:cubicBezTo>
                    <a:pt x="152400" y="393700"/>
                    <a:pt x="114300" y="285750"/>
                    <a:pt x="114300" y="266700"/>
                  </a:cubicBezTo>
                  <a:cubicBezTo>
                    <a:pt x="114300" y="203200"/>
                    <a:pt x="177800" y="95250"/>
                    <a:pt x="266700" y="95250"/>
                  </a:cubicBezTo>
                  <a:cubicBezTo>
                    <a:pt x="330200" y="95250"/>
                    <a:pt x="336550" y="171450"/>
                    <a:pt x="381000" y="171450"/>
                  </a:cubicBezTo>
                  <a:cubicBezTo>
                    <a:pt x="400050" y="171450"/>
                    <a:pt x="406400" y="165100"/>
                    <a:pt x="406400" y="158750"/>
                  </a:cubicBezTo>
                  <a:cubicBezTo>
                    <a:pt x="412750" y="76200"/>
                    <a:pt x="495300" y="0"/>
                    <a:pt x="565150" y="0"/>
                  </a:cubicBezTo>
                  <a:close/>
                  <a:moveTo>
                    <a:pt x="600075" y="296863"/>
                  </a:moveTo>
                  <a:cubicBezTo>
                    <a:pt x="587375" y="296863"/>
                    <a:pt x="574675" y="298450"/>
                    <a:pt x="565150" y="298450"/>
                  </a:cubicBezTo>
                  <a:cubicBezTo>
                    <a:pt x="444500" y="298450"/>
                    <a:pt x="323850" y="374650"/>
                    <a:pt x="323850" y="520700"/>
                  </a:cubicBezTo>
                  <a:cubicBezTo>
                    <a:pt x="323850" y="654050"/>
                    <a:pt x="393700" y="749300"/>
                    <a:pt x="552450" y="749300"/>
                  </a:cubicBezTo>
                  <a:cubicBezTo>
                    <a:pt x="666750" y="749300"/>
                    <a:pt x="781050" y="641350"/>
                    <a:pt x="781050" y="514350"/>
                  </a:cubicBezTo>
                  <a:cubicBezTo>
                    <a:pt x="781050" y="444500"/>
                    <a:pt x="749300" y="368300"/>
                    <a:pt x="654050" y="330200"/>
                  </a:cubicBezTo>
                  <a:cubicBezTo>
                    <a:pt x="647700" y="323850"/>
                    <a:pt x="641350" y="304800"/>
                    <a:pt x="635000" y="304800"/>
                  </a:cubicBezTo>
                  <a:cubicBezTo>
                    <a:pt x="625475" y="298450"/>
                    <a:pt x="612775" y="296863"/>
                    <a:pt x="600075" y="296863"/>
                  </a:cubicBezTo>
                  <a:close/>
                </a:path>
              </a:pathLst>
            </a:custGeom>
            <a:noFill/>
            <a:ln>
              <a:gradFill>
                <a:gsLst>
                  <a:gs pos="0">
                    <a:srgbClr val="40A693">
                      <a:alpha val="28000"/>
                    </a:srgbClr>
                  </a:gs>
                  <a:gs pos="100000">
                    <a:srgbClr val="D8F0EB">
                      <a:alpha val="4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p:cNvSpPr/>
            <p:nvPr/>
          </p:nvSpPr>
          <p:spPr>
            <a:xfrm>
              <a:off x="8524380" y="-7109601"/>
              <a:ext cx="336550" cy="336550"/>
            </a:xfrm>
            <a:custGeom>
              <a:avLst/>
              <a:gdLst>
                <a:gd name="connsiteX0" fmla="*/ 184150 w 336550"/>
                <a:gd name="connsiteY0" fmla="*/ 0 h 336550"/>
                <a:gd name="connsiteX1" fmla="*/ 234950 w 336550"/>
                <a:gd name="connsiteY1" fmla="*/ 6350 h 336550"/>
                <a:gd name="connsiteX2" fmla="*/ 254000 w 336550"/>
                <a:gd name="connsiteY2" fmla="*/ 38100 h 336550"/>
                <a:gd name="connsiteX3" fmla="*/ 323850 w 336550"/>
                <a:gd name="connsiteY3" fmla="*/ 114300 h 336550"/>
                <a:gd name="connsiteX4" fmla="*/ 336550 w 336550"/>
                <a:gd name="connsiteY4" fmla="*/ 165100 h 336550"/>
                <a:gd name="connsiteX5" fmla="*/ 171450 w 336550"/>
                <a:gd name="connsiteY5" fmla="*/ 336550 h 336550"/>
                <a:gd name="connsiteX6" fmla="*/ 0 w 336550"/>
                <a:gd name="connsiteY6" fmla="*/ 165100 h 336550"/>
                <a:gd name="connsiteX7" fmla="*/ 184150 w 336550"/>
                <a:gd name="connsiteY7"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50" h="336550">
                  <a:moveTo>
                    <a:pt x="184150" y="0"/>
                  </a:moveTo>
                  <a:cubicBezTo>
                    <a:pt x="203200" y="0"/>
                    <a:pt x="222250" y="6350"/>
                    <a:pt x="234950" y="6350"/>
                  </a:cubicBezTo>
                  <a:cubicBezTo>
                    <a:pt x="241300" y="12700"/>
                    <a:pt x="241300" y="25400"/>
                    <a:pt x="254000" y="38100"/>
                  </a:cubicBezTo>
                  <a:cubicBezTo>
                    <a:pt x="266700" y="50800"/>
                    <a:pt x="311150" y="82550"/>
                    <a:pt x="323850" y="114300"/>
                  </a:cubicBezTo>
                  <a:cubicBezTo>
                    <a:pt x="330200" y="120650"/>
                    <a:pt x="336550" y="146050"/>
                    <a:pt x="336550" y="165100"/>
                  </a:cubicBezTo>
                  <a:cubicBezTo>
                    <a:pt x="336550" y="254000"/>
                    <a:pt x="254000" y="336550"/>
                    <a:pt x="171450" y="336550"/>
                  </a:cubicBezTo>
                  <a:cubicBezTo>
                    <a:pt x="57150" y="336550"/>
                    <a:pt x="0" y="273050"/>
                    <a:pt x="0" y="165100"/>
                  </a:cubicBezTo>
                  <a:cubicBezTo>
                    <a:pt x="0" y="63500"/>
                    <a:pt x="101600" y="0"/>
                    <a:pt x="184150" y="0"/>
                  </a:cubicBezTo>
                  <a:close/>
                </a:path>
              </a:pathLst>
            </a:custGeom>
            <a:noFill/>
            <a:ln>
              <a:gradFill>
                <a:gsLst>
                  <a:gs pos="0">
                    <a:srgbClr val="40A693">
                      <a:alpha val="28000"/>
                    </a:srgbClr>
                  </a:gs>
                  <a:gs pos="100000">
                    <a:srgbClr val="D8F0EB">
                      <a:alpha val="4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p:cNvSpPr/>
            <p:nvPr/>
          </p:nvSpPr>
          <p:spPr>
            <a:xfrm>
              <a:off x="8822830" y="-6220601"/>
              <a:ext cx="419100" cy="317500"/>
            </a:xfrm>
            <a:custGeom>
              <a:avLst/>
              <a:gdLst>
                <a:gd name="connsiteX0" fmla="*/ 381000 w 419100"/>
                <a:gd name="connsiteY0" fmla="*/ 0 h 317500"/>
                <a:gd name="connsiteX1" fmla="*/ 412750 w 419100"/>
                <a:gd name="connsiteY1" fmla="*/ 0 h 317500"/>
                <a:gd name="connsiteX2" fmla="*/ 419100 w 419100"/>
                <a:gd name="connsiteY2" fmla="*/ 25400 h 317500"/>
                <a:gd name="connsiteX3" fmla="*/ 393700 w 419100"/>
                <a:gd name="connsiteY3" fmla="*/ 101600 h 317500"/>
                <a:gd name="connsiteX4" fmla="*/ 247650 w 419100"/>
                <a:gd name="connsiteY4" fmla="*/ 254000 h 317500"/>
                <a:gd name="connsiteX5" fmla="*/ 57150 w 419100"/>
                <a:gd name="connsiteY5" fmla="*/ 317500 h 317500"/>
                <a:gd name="connsiteX6" fmla="*/ 0 w 419100"/>
                <a:gd name="connsiteY6" fmla="*/ 317500 h 317500"/>
                <a:gd name="connsiteX7" fmla="*/ 381000 w 419100"/>
                <a:gd name="connsiteY7" fmla="*/ 0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100" h="317500">
                  <a:moveTo>
                    <a:pt x="381000" y="0"/>
                  </a:moveTo>
                  <a:lnTo>
                    <a:pt x="412750" y="0"/>
                  </a:lnTo>
                  <a:cubicBezTo>
                    <a:pt x="412750" y="6350"/>
                    <a:pt x="419100" y="12700"/>
                    <a:pt x="419100" y="25400"/>
                  </a:cubicBezTo>
                  <a:cubicBezTo>
                    <a:pt x="419100" y="44450"/>
                    <a:pt x="406400" y="76200"/>
                    <a:pt x="393700" y="101600"/>
                  </a:cubicBezTo>
                  <a:cubicBezTo>
                    <a:pt x="374650" y="152400"/>
                    <a:pt x="298450" y="228600"/>
                    <a:pt x="247650" y="254000"/>
                  </a:cubicBezTo>
                  <a:cubicBezTo>
                    <a:pt x="190500" y="279400"/>
                    <a:pt x="76200" y="317500"/>
                    <a:pt x="57150" y="317500"/>
                  </a:cubicBezTo>
                  <a:lnTo>
                    <a:pt x="0" y="317500"/>
                  </a:lnTo>
                  <a:cubicBezTo>
                    <a:pt x="38100" y="165100"/>
                    <a:pt x="247650" y="38100"/>
                    <a:pt x="381000" y="0"/>
                  </a:cubicBezTo>
                  <a:close/>
                </a:path>
              </a:pathLst>
            </a:custGeom>
            <a:noFill/>
            <a:ln>
              <a:gradFill>
                <a:gsLst>
                  <a:gs pos="0">
                    <a:srgbClr val="40A693">
                      <a:alpha val="28000"/>
                    </a:srgbClr>
                  </a:gs>
                  <a:gs pos="100000">
                    <a:srgbClr val="D8F0EB">
                      <a:alpha val="4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p:cNvSpPr/>
            <p:nvPr/>
          </p:nvSpPr>
          <p:spPr>
            <a:xfrm>
              <a:off x="8181480" y="-5897065"/>
              <a:ext cx="508000" cy="165414"/>
            </a:xfrm>
            <a:custGeom>
              <a:avLst/>
              <a:gdLst>
                <a:gd name="connsiteX0" fmla="*/ 343694 w 508000"/>
                <a:gd name="connsiteY0" fmla="*/ 16 h 165414"/>
                <a:gd name="connsiteX1" fmla="*/ 508000 w 508000"/>
                <a:gd name="connsiteY1" fmla="*/ 38414 h 165414"/>
                <a:gd name="connsiteX2" fmla="*/ 222250 w 508000"/>
                <a:gd name="connsiteY2" fmla="*/ 165414 h 165414"/>
                <a:gd name="connsiteX3" fmla="*/ 0 w 508000"/>
                <a:gd name="connsiteY3" fmla="*/ 89214 h 165414"/>
                <a:gd name="connsiteX4" fmla="*/ 285750 w 508000"/>
                <a:gd name="connsiteY4" fmla="*/ 314 h 165414"/>
                <a:gd name="connsiteX5" fmla="*/ 343694 w 508000"/>
                <a:gd name="connsiteY5" fmla="*/ 16 h 165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0" h="165414">
                  <a:moveTo>
                    <a:pt x="343694" y="16"/>
                  </a:moveTo>
                  <a:cubicBezTo>
                    <a:pt x="394891" y="314"/>
                    <a:pt x="431800" y="5077"/>
                    <a:pt x="508000" y="38414"/>
                  </a:cubicBezTo>
                  <a:cubicBezTo>
                    <a:pt x="438150" y="127314"/>
                    <a:pt x="311150" y="165414"/>
                    <a:pt x="222250" y="165414"/>
                  </a:cubicBezTo>
                  <a:cubicBezTo>
                    <a:pt x="146050" y="165414"/>
                    <a:pt x="88900" y="146364"/>
                    <a:pt x="0" y="89214"/>
                  </a:cubicBezTo>
                  <a:cubicBezTo>
                    <a:pt x="95250" y="314"/>
                    <a:pt x="184150" y="314"/>
                    <a:pt x="285750" y="314"/>
                  </a:cubicBezTo>
                  <a:cubicBezTo>
                    <a:pt x="307975" y="314"/>
                    <a:pt x="326628" y="-83"/>
                    <a:pt x="343694" y="16"/>
                  </a:cubicBezTo>
                  <a:close/>
                </a:path>
              </a:pathLst>
            </a:custGeom>
            <a:noFill/>
            <a:ln>
              <a:gradFill>
                <a:gsLst>
                  <a:gs pos="0">
                    <a:srgbClr val="40A693">
                      <a:alpha val="28000"/>
                    </a:srgbClr>
                  </a:gs>
                  <a:gs pos="100000">
                    <a:srgbClr val="D8F0EB">
                      <a:alpha val="4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组合 5"/>
          <p:cNvGrpSpPr/>
          <p:nvPr userDrawn="1"/>
        </p:nvGrpSpPr>
        <p:grpSpPr>
          <a:xfrm>
            <a:off x="0" y="8226"/>
            <a:ext cx="12192000" cy="6876338"/>
            <a:chOff x="0" y="8226"/>
            <a:chExt cx="12192000" cy="6876338"/>
          </a:xfrm>
        </p:grpSpPr>
        <p:grpSp>
          <p:nvGrpSpPr>
            <p:cNvPr id="7" name="组合 6"/>
            <p:cNvGrpSpPr/>
            <p:nvPr/>
          </p:nvGrpSpPr>
          <p:grpSpPr>
            <a:xfrm>
              <a:off x="0" y="660400"/>
              <a:ext cx="12192000" cy="5588000"/>
              <a:chOff x="0" y="660400"/>
              <a:chExt cx="12192000" cy="5588000"/>
            </a:xfrm>
          </p:grpSpPr>
          <p:cxnSp>
            <p:nvCxnSpPr>
              <p:cNvPr id="25" name="直接连接符 24"/>
              <p:cNvCxnSpPr/>
              <p:nvPr/>
            </p:nvCxnSpPr>
            <p:spPr>
              <a:xfrm>
                <a:off x="0" y="66040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0" y="1358900"/>
                <a:ext cx="1219200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205740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755900"/>
                <a:ext cx="1219200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345440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4152900"/>
                <a:ext cx="1219200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0" y="485140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0" y="5549900"/>
                <a:ext cx="1219200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624840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673100" y="8226"/>
              <a:ext cx="11340855" cy="6876338"/>
              <a:chOff x="723900" y="8226"/>
              <a:chExt cx="11340855" cy="6876338"/>
            </a:xfrm>
          </p:grpSpPr>
          <p:cxnSp>
            <p:nvCxnSpPr>
              <p:cNvPr id="9" name="直接连接符 8"/>
              <p:cNvCxnSpPr/>
              <p:nvPr/>
            </p:nvCxnSpPr>
            <p:spPr>
              <a:xfrm>
                <a:off x="723900"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479957"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36014"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992071"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748128"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04185"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260242"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016299"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772356"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28413"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284470"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9040527"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796584"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552641"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308698"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2064755"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5.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tags" Target="../tags/tag7.xml"/><Relationship Id="rId1" Type="http://schemas.openxmlformats.org/officeDocument/2006/relationships/themeOverride" Target="../theme/themeOverride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单圆角 15"/>
          <p:cNvSpPr/>
          <p:nvPr/>
        </p:nvSpPr>
        <p:spPr>
          <a:xfrm>
            <a:off x="1917453" y="1347882"/>
            <a:ext cx="4303714" cy="662726"/>
          </a:xfrm>
          <a:prstGeom prst="round1Rect">
            <a:avLst>
              <a:gd name="adj" fmla="val 0"/>
            </a:avLst>
          </a:pr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4"/>
          <p:cNvSpPr txBox="1"/>
          <p:nvPr/>
        </p:nvSpPr>
        <p:spPr>
          <a:xfrm>
            <a:off x="2358056" y="2000451"/>
            <a:ext cx="7471744"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第二小组展示</a:t>
            </a:r>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Text Box 20"/>
          <p:cNvSpPr txBox="1">
            <a:spLocks noChangeArrowheads="1"/>
          </p:cNvSpPr>
          <p:nvPr/>
        </p:nvSpPr>
        <p:spPr bwMode="auto">
          <a:xfrm>
            <a:off x="6881188" y="4947174"/>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dirty="0">
                <a:latin typeface="宋体" pitchFamily="2" charset="-122"/>
                <a:ea typeface="宋体" pitchFamily="2" charset="-122"/>
                <a:cs typeface="+mn-ea"/>
                <a:sym typeface="+mn-lt"/>
              </a:rPr>
              <a:t>国寄纵队</a:t>
            </a:r>
            <a:endParaRPr lang="en-US" altLang="zh-CN" sz="3600" dirty="0">
              <a:latin typeface="宋体" pitchFamily="2" charset="-122"/>
              <a:ea typeface="宋体" pitchFamily="2" charset="-122"/>
              <a:cs typeface="+mn-ea"/>
              <a:sym typeface="+mn-lt"/>
            </a:endParaRPr>
          </a:p>
        </p:txBody>
      </p:sp>
      <p:sp>
        <p:nvSpPr>
          <p:cNvPr id="92" name="male-man-user-shape_45445"/>
          <p:cNvSpPr/>
          <p:nvPr/>
        </p:nvSpPr>
        <p:spPr>
          <a:xfrm>
            <a:off x="4489857" y="4474558"/>
            <a:ext cx="183287" cy="216977"/>
          </a:xfrm>
          <a:custGeom>
            <a:avLst/>
            <a:gdLst>
              <a:gd name="connsiteX0" fmla="*/ 85433 w 512516"/>
              <a:gd name="connsiteY0" fmla="*/ 327494 h 606721"/>
              <a:gd name="connsiteX1" fmla="*/ 161126 w 512516"/>
              <a:gd name="connsiteY1" fmla="*/ 327494 h 606721"/>
              <a:gd name="connsiteX2" fmla="*/ 176170 w 512516"/>
              <a:gd name="connsiteY2" fmla="*/ 335558 h 606721"/>
              <a:gd name="connsiteX3" fmla="*/ 250914 w 512516"/>
              <a:gd name="connsiteY3" fmla="*/ 440940 h 606721"/>
              <a:gd name="connsiteX4" fmla="*/ 261603 w 512516"/>
              <a:gd name="connsiteY4" fmla="*/ 440940 h 606721"/>
              <a:gd name="connsiteX5" fmla="*/ 336346 w 512516"/>
              <a:gd name="connsiteY5" fmla="*/ 335558 h 606721"/>
              <a:gd name="connsiteX6" fmla="*/ 351390 w 512516"/>
              <a:gd name="connsiteY6" fmla="*/ 327494 h 606721"/>
              <a:gd name="connsiteX7" fmla="*/ 427084 w 512516"/>
              <a:gd name="connsiteY7" fmla="*/ 327494 h 606721"/>
              <a:gd name="connsiteX8" fmla="*/ 512516 w 512516"/>
              <a:gd name="connsiteY8" fmla="*/ 412796 h 606721"/>
              <a:gd name="connsiteX9" fmla="*/ 512516 w 512516"/>
              <a:gd name="connsiteY9" fmla="*/ 478808 h 606721"/>
              <a:gd name="connsiteX10" fmla="*/ 512516 w 512516"/>
              <a:gd name="connsiteY10" fmla="*/ 564031 h 606721"/>
              <a:gd name="connsiteX11" fmla="*/ 469839 w 512516"/>
              <a:gd name="connsiteY11" fmla="*/ 606721 h 606721"/>
              <a:gd name="connsiteX12" fmla="*/ 42677 w 512516"/>
              <a:gd name="connsiteY12" fmla="*/ 606721 h 606721"/>
              <a:gd name="connsiteX13" fmla="*/ 0 w 512516"/>
              <a:gd name="connsiteY13" fmla="*/ 564031 h 606721"/>
              <a:gd name="connsiteX14" fmla="*/ 0 w 512516"/>
              <a:gd name="connsiteY14" fmla="*/ 478808 h 606721"/>
              <a:gd name="connsiteX15" fmla="*/ 0 w 512516"/>
              <a:gd name="connsiteY15" fmla="*/ 412796 h 606721"/>
              <a:gd name="connsiteX16" fmla="*/ 85433 w 512516"/>
              <a:gd name="connsiteY16" fmla="*/ 327494 h 606721"/>
              <a:gd name="connsiteX17" fmla="*/ 170474 w 512516"/>
              <a:gd name="connsiteY17" fmla="*/ 77794 h 606721"/>
              <a:gd name="connsiteX18" fmla="*/ 144268 w 512516"/>
              <a:gd name="connsiteY18" fmla="*/ 152346 h 606721"/>
              <a:gd name="connsiteX19" fmla="*/ 256218 w 512516"/>
              <a:gd name="connsiteY19" fmla="*/ 264135 h 606721"/>
              <a:gd name="connsiteX20" fmla="*/ 368249 w 512516"/>
              <a:gd name="connsiteY20" fmla="*/ 152346 h 606721"/>
              <a:gd name="connsiteX21" fmla="*/ 170474 w 512516"/>
              <a:gd name="connsiteY21" fmla="*/ 77794 h 606721"/>
              <a:gd name="connsiteX22" fmla="*/ 256218 w 512516"/>
              <a:gd name="connsiteY22" fmla="*/ 0 h 606721"/>
              <a:gd name="connsiteX23" fmla="*/ 405539 w 512516"/>
              <a:gd name="connsiteY23" fmla="*/ 149105 h 606721"/>
              <a:gd name="connsiteX24" fmla="*/ 256218 w 512516"/>
              <a:gd name="connsiteY24" fmla="*/ 298209 h 606721"/>
              <a:gd name="connsiteX25" fmla="*/ 106977 w 512516"/>
              <a:gd name="connsiteY25" fmla="*/ 149105 h 606721"/>
              <a:gd name="connsiteX26" fmla="*/ 256218 w 512516"/>
              <a:gd name="connsiteY26" fmla="*/ 0 h 60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2516" h="606721">
                <a:moveTo>
                  <a:pt x="85433" y="327494"/>
                </a:moveTo>
                <a:lnTo>
                  <a:pt x="161126" y="327494"/>
                </a:lnTo>
                <a:cubicBezTo>
                  <a:pt x="166510" y="327494"/>
                  <a:pt x="173240" y="331131"/>
                  <a:pt x="176170" y="335558"/>
                </a:cubicBezTo>
                <a:lnTo>
                  <a:pt x="250914" y="440940"/>
                </a:lnTo>
                <a:cubicBezTo>
                  <a:pt x="253843" y="445446"/>
                  <a:pt x="258673" y="445446"/>
                  <a:pt x="261603" y="440940"/>
                </a:cubicBezTo>
                <a:lnTo>
                  <a:pt x="336346" y="335558"/>
                </a:lnTo>
                <a:cubicBezTo>
                  <a:pt x="339276" y="331131"/>
                  <a:pt x="346006" y="327494"/>
                  <a:pt x="351390" y="327494"/>
                </a:cubicBezTo>
                <a:lnTo>
                  <a:pt x="427084" y="327494"/>
                </a:lnTo>
                <a:cubicBezTo>
                  <a:pt x="474353" y="327494"/>
                  <a:pt x="512516" y="365757"/>
                  <a:pt x="512516" y="412796"/>
                </a:cubicBezTo>
                <a:lnTo>
                  <a:pt x="512516" y="478808"/>
                </a:lnTo>
                <a:lnTo>
                  <a:pt x="512516" y="564031"/>
                </a:lnTo>
                <a:cubicBezTo>
                  <a:pt x="512516" y="587668"/>
                  <a:pt x="493434" y="606721"/>
                  <a:pt x="469839" y="606721"/>
                </a:cubicBezTo>
                <a:lnTo>
                  <a:pt x="42677" y="606721"/>
                </a:lnTo>
                <a:cubicBezTo>
                  <a:pt x="19082" y="606721"/>
                  <a:pt x="0" y="587668"/>
                  <a:pt x="0" y="564031"/>
                </a:cubicBezTo>
                <a:lnTo>
                  <a:pt x="0" y="478808"/>
                </a:lnTo>
                <a:lnTo>
                  <a:pt x="0" y="412796"/>
                </a:lnTo>
                <a:cubicBezTo>
                  <a:pt x="0" y="365757"/>
                  <a:pt x="38243" y="327494"/>
                  <a:pt x="85433" y="327494"/>
                </a:cubicBezTo>
                <a:close/>
                <a:moveTo>
                  <a:pt x="170474" y="77794"/>
                </a:moveTo>
                <a:cubicBezTo>
                  <a:pt x="139992" y="110050"/>
                  <a:pt x="144268" y="152346"/>
                  <a:pt x="144268" y="152346"/>
                </a:cubicBezTo>
                <a:cubicBezTo>
                  <a:pt x="144268" y="214012"/>
                  <a:pt x="194543" y="264135"/>
                  <a:pt x="256218" y="264135"/>
                </a:cubicBezTo>
                <a:cubicBezTo>
                  <a:pt x="317974" y="264135"/>
                  <a:pt x="368249" y="214012"/>
                  <a:pt x="368249" y="152346"/>
                </a:cubicBezTo>
                <a:cubicBezTo>
                  <a:pt x="256218" y="152346"/>
                  <a:pt x="191930" y="99298"/>
                  <a:pt x="170474" y="77794"/>
                </a:cubicBezTo>
                <a:close/>
                <a:moveTo>
                  <a:pt x="256218" y="0"/>
                </a:moveTo>
                <a:cubicBezTo>
                  <a:pt x="338796" y="0"/>
                  <a:pt x="405539" y="66725"/>
                  <a:pt x="405539" y="149105"/>
                </a:cubicBezTo>
                <a:cubicBezTo>
                  <a:pt x="405539" y="231404"/>
                  <a:pt x="338796" y="298209"/>
                  <a:pt x="256218" y="298209"/>
                </a:cubicBezTo>
                <a:cubicBezTo>
                  <a:pt x="173799" y="298209"/>
                  <a:pt x="106977" y="231404"/>
                  <a:pt x="106977" y="149105"/>
                </a:cubicBezTo>
                <a:cubicBezTo>
                  <a:pt x="106977" y="66725"/>
                  <a:pt x="173799" y="0"/>
                  <a:pt x="25621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4">
            <a:extLst>
              <a:ext uri="{FF2B5EF4-FFF2-40B4-BE49-F238E27FC236}">
                <a16:creationId xmlns:a16="http://schemas.microsoft.com/office/drawing/2014/main" id="{C01505A9-B491-42A7-D1D9-2DB066F29B1F}"/>
              </a:ext>
            </a:extLst>
          </p:cNvPr>
          <p:cNvSpPr txBox="1"/>
          <p:nvPr/>
        </p:nvSpPr>
        <p:spPr>
          <a:xfrm>
            <a:off x="2513929" y="1299077"/>
            <a:ext cx="3110761"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第一次项目展示</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4343" y="-18337"/>
            <a:ext cx="5163483" cy="861175"/>
            <a:chOff x="74343" y="-18337"/>
            <a:chExt cx="5163483" cy="861175"/>
          </a:xfrm>
        </p:grpSpPr>
        <p:grpSp>
          <p:nvGrpSpPr>
            <p:cNvPr id="18" name="组合 17"/>
            <p:cNvGrpSpPr/>
            <p:nvPr/>
          </p:nvGrpSpPr>
          <p:grpSpPr>
            <a:xfrm>
              <a:off x="74343" y="-18337"/>
              <a:ext cx="2005677" cy="861175"/>
              <a:chOff x="8521700" y="-18337"/>
              <a:chExt cx="3314701" cy="1564706"/>
            </a:xfrm>
            <a:effectLst/>
          </p:grpSpPr>
          <p:sp>
            <p:nvSpPr>
              <p:cNvPr id="23" name="任意多边形: 形状 22"/>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2" name="文本框 4"/>
            <p:cNvSpPr txBox="1"/>
            <p:nvPr/>
          </p:nvSpPr>
          <p:spPr>
            <a:xfrm>
              <a:off x="2386000" y="227026"/>
              <a:ext cx="285182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mn-ea"/>
                  <a:sym typeface="+mn-lt"/>
                </a:rPr>
                <a:t>系统架构的完善</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246"/>
            <a:ext cx="7395099" cy="6102609"/>
          </a:xfrm>
          <a:prstGeom prst="rect">
            <a:avLst/>
          </a:prstGeom>
        </p:spPr>
      </p:pic>
      <p:sp>
        <p:nvSpPr>
          <p:cNvPr id="15" name="文本框 14"/>
          <p:cNvSpPr txBox="1"/>
          <p:nvPr/>
        </p:nvSpPr>
        <p:spPr>
          <a:xfrm>
            <a:off x="8641672" y="1548066"/>
            <a:ext cx="2947337" cy="460375"/>
          </a:xfrm>
          <a:prstGeom prst="rect">
            <a:avLst/>
          </a:prstGeom>
        </p:spPr>
        <p:txBody>
          <a:bodyPr wrap="square" rtlCol="0">
            <a:spAutoFit/>
          </a:bodyPr>
          <a:lstStyle/>
          <a:p>
            <a:r>
              <a:rPr lang="zh-CN" altLang="en-US" sz="1200" b="1" dirty="0"/>
              <a:t>直接与用户进行交互，向用户展示信息，并接收用户的输入</a:t>
            </a:r>
            <a:endParaRPr lang="zh-CN" altLang="en-US" dirty="0"/>
          </a:p>
        </p:txBody>
      </p:sp>
      <p:sp>
        <p:nvSpPr>
          <p:cNvPr id="19" name="文本框 18"/>
          <p:cNvSpPr txBox="1"/>
          <p:nvPr/>
        </p:nvSpPr>
        <p:spPr>
          <a:xfrm>
            <a:off x="8649377" y="2807974"/>
            <a:ext cx="2819808" cy="410927"/>
          </a:xfrm>
          <a:prstGeom prst="rect">
            <a:avLst/>
          </a:prstGeom>
        </p:spPr>
        <p:txBody>
          <a:bodyPr wrap="square" rtlCol="0">
            <a:noAutofit/>
          </a:bodyPr>
          <a:lstStyle/>
          <a:p>
            <a:r>
              <a:rPr lang="zh-CN" altLang="en-US" sz="1200" b="1" dirty="0"/>
              <a:t>该层负责对模型进行调用，并且通过搭建后端节口，快速实现相关功能模块</a:t>
            </a:r>
            <a:endParaRPr lang="zh-CN" altLang="en-US" dirty="0"/>
          </a:p>
        </p:txBody>
      </p:sp>
      <p:sp>
        <p:nvSpPr>
          <p:cNvPr id="21" name="文本框 20"/>
          <p:cNvSpPr txBox="1"/>
          <p:nvPr/>
        </p:nvSpPr>
        <p:spPr>
          <a:xfrm>
            <a:off x="8641672" y="4069070"/>
            <a:ext cx="2918997" cy="460375"/>
          </a:xfrm>
          <a:prstGeom prst="rect">
            <a:avLst/>
          </a:prstGeom>
        </p:spPr>
        <p:txBody>
          <a:bodyPr wrap="square" rtlCol="0">
            <a:spAutoFit/>
          </a:bodyPr>
          <a:lstStyle/>
          <a:p>
            <a:r>
              <a:rPr lang="zh-CN" altLang="en-US" sz="1200" b="1" dirty="0"/>
              <a:t>负责对学习模型的建立，并且对模型进行训练以及改进</a:t>
            </a:r>
            <a:endParaRPr lang="zh-CN" altLang="en-US" dirty="0"/>
          </a:p>
        </p:txBody>
      </p:sp>
      <p:sp>
        <p:nvSpPr>
          <p:cNvPr id="26" name="文本框 25"/>
          <p:cNvSpPr txBox="1"/>
          <p:nvPr/>
        </p:nvSpPr>
        <p:spPr>
          <a:xfrm>
            <a:off x="8641672" y="4879698"/>
            <a:ext cx="2805638" cy="645160"/>
          </a:xfrm>
          <a:prstGeom prst="rect">
            <a:avLst/>
          </a:prstGeom>
        </p:spPr>
        <p:txBody>
          <a:bodyPr wrap="square" rtlCol="0">
            <a:spAutoFit/>
          </a:bodyPr>
          <a:lstStyle/>
          <a:p>
            <a:r>
              <a:rPr lang="zh-CN" altLang="en-US" sz="1200" b="1" dirty="0"/>
              <a:t>对模型的执行结果、原始数据等信息用</a:t>
            </a:r>
            <a:r>
              <a:rPr lang="en-US" altLang="zh-CN" sz="1200" b="1" dirty="0" err="1"/>
              <a:t>mysql</a:t>
            </a:r>
            <a:r>
              <a:rPr lang="zh-CN" altLang="en-US" sz="1200" b="1" dirty="0"/>
              <a:t>数据库进行保存，保证数据信息的可靠性</a:t>
            </a:r>
            <a:endParaRPr lang="zh-CN" altLang="en-US" dirty="0"/>
          </a:p>
        </p:txBody>
      </p:sp>
      <p:sp>
        <p:nvSpPr>
          <p:cNvPr id="28" name="文本框 27"/>
          <p:cNvSpPr txBox="1"/>
          <p:nvPr/>
        </p:nvSpPr>
        <p:spPr>
          <a:xfrm>
            <a:off x="8521848" y="5875111"/>
            <a:ext cx="2947337" cy="460375"/>
          </a:xfrm>
          <a:prstGeom prst="rect">
            <a:avLst/>
          </a:prstGeom>
        </p:spPr>
        <p:txBody>
          <a:bodyPr wrap="square" rtlCol="0">
            <a:spAutoFit/>
          </a:bodyPr>
          <a:lstStyle/>
          <a:p>
            <a:r>
              <a:rPr lang="zh-CN" altLang="en-US" sz="1200" b="1" dirty="0"/>
              <a:t>通过输入机场站点，根据训练模型进行预测，给出预测信息以及显示天气信息。</a:t>
            </a:r>
            <a:endParaRPr lang="zh-CN" altLang="en-US" dirty="0"/>
          </a:p>
        </p:txBody>
      </p:sp>
      <p:cxnSp>
        <p:nvCxnSpPr>
          <p:cNvPr id="11" name="直接箭头连接符 10"/>
          <p:cNvCxnSpPr>
            <a:endCxn id="21" idx="1"/>
          </p:cNvCxnSpPr>
          <p:nvPr/>
        </p:nvCxnSpPr>
        <p:spPr>
          <a:xfrm>
            <a:off x="5353235" y="4299258"/>
            <a:ext cx="32884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26" idx="1"/>
          </p:cNvCxnSpPr>
          <p:nvPr/>
        </p:nvCxnSpPr>
        <p:spPr>
          <a:xfrm>
            <a:off x="5051394" y="5202278"/>
            <a:ext cx="35902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8" idx="1"/>
          </p:cNvCxnSpPr>
          <p:nvPr/>
        </p:nvCxnSpPr>
        <p:spPr>
          <a:xfrm>
            <a:off x="6225058" y="6105298"/>
            <a:ext cx="229679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19" idx="1"/>
          </p:cNvCxnSpPr>
          <p:nvPr/>
        </p:nvCxnSpPr>
        <p:spPr>
          <a:xfrm>
            <a:off x="7243440" y="3013438"/>
            <a:ext cx="140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6443310" y="1714196"/>
            <a:ext cx="2078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445855"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题</a:t>
            </a:r>
          </a:p>
        </p:txBody>
      </p:sp>
      <p:sp>
        <p:nvSpPr>
          <p:cNvPr id="46" name="文本框 45"/>
          <p:cNvSpPr txBox="1"/>
          <p:nvPr/>
        </p:nvSpPr>
        <p:spPr>
          <a:xfrm>
            <a:off x="4125253"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标题</a:t>
            </a:r>
          </a:p>
        </p:txBody>
      </p:sp>
      <p:sp>
        <p:nvSpPr>
          <p:cNvPr id="47" name="文本框 46"/>
          <p:cNvSpPr txBox="1"/>
          <p:nvPr/>
        </p:nvSpPr>
        <p:spPr>
          <a:xfrm>
            <a:off x="6828122"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标题</a:t>
            </a:r>
          </a:p>
        </p:txBody>
      </p:sp>
      <p:grpSp>
        <p:nvGrpSpPr>
          <p:cNvPr id="40" name="组合 39"/>
          <p:cNvGrpSpPr/>
          <p:nvPr/>
        </p:nvGrpSpPr>
        <p:grpSpPr>
          <a:xfrm>
            <a:off x="74343" y="-18337"/>
            <a:ext cx="6473857" cy="861175"/>
            <a:chOff x="74343" y="-18337"/>
            <a:chExt cx="6473857" cy="861175"/>
          </a:xfrm>
        </p:grpSpPr>
        <p:grpSp>
          <p:nvGrpSpPr>
            <p:cNvPr id="43" name="组合 42"/>
            <p:cNvGrpSpPr/>
            <p:nvPr/>
          </p:nvGrpSpPr>
          <p:grpSpPr>
            <a:xfrm>
              <a:off x="74343" y="-18337"/>
              <a:ext cx="2005677" cy="861175"/>
              <a:chOff x="8521700" y="-18337"/>
              <a:chExt cx="3314701" cy="1564706"/>
            </a:xfrm>
            <a:effectLst/>
          </p:grpSpPr>
          <p:sp>
            <p:nvSpPr>
              <p:cNvPr id="52" name="任意多边形: 形状 51"/>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文本框 4"/>
            <p:cNvSpPr txBox="1"/>
            <p:nvPr/>
          </p:nvSpPr>
          <p:spPr>
            <a:xfrm>
              <a:off x="1906603" y="263170"/>
              <a:ext cx="464159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mn-ea"/>
                  <a:sym typeface="+mn-lt"/>
                </a:rPr>
                <a:t>项目的功能分解图</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290" y="1340833"/>
            <a:ext cx="11071420" cy="3604295"/>
          </a:xfrm>
          <a:prstGeom prst="rect">
            <a:avLst/>
          </a:prstGeom>
        </p:spPr>
      </p:pic>
      <p:sp>
        <p:nvSpPr>
          <p:cNvPr id="12" name="文本框 11"/>
          <p:cNvSpPr txBox="1"/>
          <p:nvPr/>
        </p:nvSpPr>
        <p:spPr>
          <a:xfrm>
            <a:off x="983603" y="5043130"/>
            <a:ext cx="7805290" cy="830997"/>
          </a:xfrm>
          <a:prstGeom prst="rect">
            <a:avLst/>
          </a:prstGeom>
          <a:noFill/>
        </p:spPr>
        <p:txBody>
          <a:bodyPr wrap="square" rtlCol="0" anchor="t">
            <a:spAutoFit/>
          </a:bodyPr>
          <a:lstStyle/>
          <a:p>
            <a:r>
              <a:rPr lang="zh-CN" sz="2400" b="1" u="none" dirty="0">
                <a:ea typeface="PingFang SC" charset="0"/>
              </a:rPr>
              <a:t>通过划分不同的模块，把不同的功能进行拆分，方便后续进行开发并监控开发进度</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2"/>
          <p:cNvSpPr/>
          <p:nvPr/>
        </p:nvSpPr>
        <p:spPr>
          <a:xfrm>
            <a:off x="4898813" y="4662879"/>
            <a:ext cx="1441160" cy="703073"/>
          </a:xfrm>
          <a:custGeom>
            <a:avLst/>
            <a:gdLst/>
            <a:ahLst/>
            <a:cxnLst/>
            <a:rect l="l" t="t" r="r" b="b"/>
            <a:pathLst>
              <a:path w="1583255" h="1124712">
                <a:moveTo>
                  <a:pt x="0" y="1124712"/>
                </a:moveTo>
                <a:lnTo>
                  <a:pt x="0" y="0"/>
                </a:lnTo>
                <a:lnTo>
                  <a:pt x="1583255" y="0"/>
                </a:lnTo>
                <a:lnTo>
                  <a:pt x="1583255" y="1124712"/>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7" name="Rectangle 12"/>
          <p:cNvSpPr/>
          <p:nvPr/>
        </p:nvSpPr>
        <p:spPr>
          <a:xfrm rot="5400000">
            <a:off x="3852918" y="2645464"/>
            <a:ext cx="1408555" cy="703073"/>
          </a:xfrm>
          <a:custGeom>
            <a:avLst/>
            <a:gdLst/>
            <a:ahLst/>
            <a:cxnLst/>
            <a:rect l="l" t="t" r="r" b="b"/>
            <a:pathLst>
              <a:path w="1583255" h="1124712">
                <a:moveTo>
                  <a:pt x="0" y="1124712"/>
                </a:moveTo>
                <a:lnTo>
                  <a:pt x="0" y="0"/>
                </a:lnTo>
                <a:lnTo>
                  <a:pt x="1583255" y="0"/>
                </a:lnTo>
                <a:lnTo>
                  <a:pt x="1583255" y="1124712"/>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Rectangle 12"/>
          <p:cNvSpPr/>
          <p:nvPr/>
        </p:nvSpPr>
        <p:spPr>
          <a:xfrm rot="10800000">
            <a:off x="5857479" y="1590854"/>
            <a:ext cx="1441160" cy="703073"/>
          </a:xfrm>
          <a:custGeom>
            <a:avLst/>
            <a:gdLst/>
            <a:ahLst/>
            <a:cxnLst/>
            <a:rect l="l" t="t" r="r" b="b"/>
            <a:pathLst>
              <a:path w="1583255" h="1124712">
                <a:moveTo>
                  <a:pt x="0" y="1124712"/>
                </a:moveTo>
                <a:lnTo>
                  <a:pt x="0" y="0"/>
                </a:lnTo>
                <a:lnTo>
                  <a:pt x="1583255" y="0"/>
                </a:lnTo>
                <a:lnTo>
                  <a:pt x="1583255" y="1124712"/>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3" name="Rectangle 12"/>
          <p:cNvSpPr/>
          <p:nvPr/>
        </p:nvSpPr>
        <p:spPr>
          <a:xfrm rot="16200000">
            <a:off x="6948860" y="3621149"/>
            <a:ext cx="1408555" cy="703073"/>
          </a:xfrm>
          <a:custGeom>
            <a:avLst/>
            <a:gdLst/>
            <a:ahLst/>
            <a:cxnLst/>
            <a:rect l="l" t="t" r="r" b="b"/>
            <a:pathLst>
              <a:path w="1583255" h="1124712">
                <a:moveTo>
                  <a:pt x="0" y="1124712"/>
                </a:moveTo>
                <a:lnTo>
                  <a:pt x="0" y="0"/>
                </a:lnTo>
                <a:lnTo>
                  <a:pt x="1583255" y="0"/>
                </a:lnTo>
                <a:lnTo>
                  <a:pt x="1583255" y="1124712"/>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2" name="Right Arrow 7"/>
          <p:cNvSpPr/>
          <p:nvPr/>
        </p:nvSpPr>
        <p:spPr>
          <a:xfrm>
            <a:off x="4205658" y="1402589"/>
            <a:ext cx="2110424" cy="1076209"/>
          </a:xfrm>
          <a:custGeom>
            <a:avLst/>
            <a:gdLst/>
            <a:ahLst/>
            <a:cxnLst/>
            <a:rect l="l" t="t" r="r" b="b"/>
            <a:pathLst>
              <a:path w="3376062" h="1721621">
                <a:moveTo>
                  <a:pt x="2566108" y="0"/>
                </a:moveTo>
                <a:lnTo>
                  <a:pt x="3376062" y="860811"/>
                </a:lnTo>
                <a:lnTo>
                  <a:pt x="2566108" y="1721621"/>
                </a:lnTo>
                <a:lnTo>
                  <a:pt x="2566108" y="1423953"/>
                </a:lnTo>
                <a:lnTo>
                  <a:pt x="0" y="1423953"/>
                </a:lnTo>
                <a:lnTo>
                  <a:pt x="0" y="1422191"/>
                </a:lnTo>
                <a:lnTo>
                  <a:pt x="1124523" y="297668"/>
                </a:lnTo>
                <a:lnTo>
                  <a:pt x="2566108" y="297668"/>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3" name="TextBox 12"/>
          <p:cNvSpPr txBox="1"/>
          <p:nvPr/>
        </p:nvSpPr>
        <p:spPr>
          <a:xfrm>
            <a:off x="4539461" y="1740638"/>
            <a:ext cx="1442818" cy="400110"/>
          </a:xfrm>
          <a:prstGeom prst="rect">
            <a:avLst/>
          </a:prstGeom>
          <a:noFill/>
        </p:spPr>
        <p:txBody>
          <a:bodyPr wrap="square" rtlCol="0" anchor="ctr">
            <a:spAutoFit/>
          </a:bodyPr>
          <a:lstStyle/>
          <a:p>
            <a:pPr algn="ctr"/>
            <a:r>
              <a:rPr lang="en-US" sz="2000" dirty="0">
                <a:solidFill>
                  <a:schemeClr val="bg1"/>
                </a:solidFill>
                <a:cs typeface="+mn-ea"/>
                <a:sym typeface="+mn-lt"/>
              </a:rPr>
              <a:t>text</a:t>
            </a:r>
          </a:p>
        </p:txBody>
      </p:sp>
      <p:sp>
        <p:nvSpPr>
          <p:cNvPr id="55" name="Right Arrow 7"/>
          <p:cNvSpPr/>
          <p:nvPr/>
        </p:nvSpPr>
        <p:spPr>
          <a:xfrm rot="5400000">
            <a:off x="6582579" y="2107961"/>
            <a:ext cx="2110423" cy="1076209"/>
          </a:xfrm>
          <a:custGeom>
            <a:avLst/>
            <a:gdLst/>
            <a:ahLst/>
            <a:cxnLst/>
            <a:rect l="l" t="t" r="r" b="b"/>
            <a:pathLst>
              <a:path w="3376062" h="1721621">
                <a:moveTo>
                  <a:pt x="2566108" y="0"/>
                </a:moveTo>
                <a:lnTo>
                  <a:pt x="3376062" y="860811"/>
                </a:lnTo>
                <a:lnTo>
                  <a:pt x="2566108" y="1721621"/>
                </a:lnTo>
                <a:lnTo>
                  <a:pt x="2566108" y="1423953"/>
                </a:lnTo>
                <a:lnTo>
                  <a:pt x="0" y="1423953"/>
                </a:lnTo>
                <a:lnTo>
                  <a:pt x="0" y="1422191"/>
                </a:lnTo>
                <a:lnTo>
                  <a:pt x="1124523" y="297668"/>
                </a:lnTo>
                <a:lnTo>
                  <a:pt x="2566108" y="297668"/>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1" name="TextBox 13"/>
          <p:cNvSpPr txBox="1"/>
          <p:nvPr/>
        </p:nvSpPr>
        <p:spPr>
          <a:xfrm rot="5400000">
            <a:off x="6913521" y="2538835"/>
            <a:ext cx="1441157" cy="400110"/>
          </a:xfrm>
          <a:prstGeom prst="rect">
            <a:avLst/>
          </a:prstGeom>
          <a:noFill/>
        </p:spPr>
        <p:txBody>
          <a:bodyPr wrap="square" rtlCol="0" anchor="ctr">
            <a:spAutoFit/>
          </a:bodyPr>
          <a:lstStyle/>
          <a:p>
            <a:pPr algn="ctr"/>
            <a:r>
              <a:rPr lang="en-US" sz="2000" dirty="0">
                <a:solidFill>
                  <a:schemeClr val="bg1"/>
                </a:solidFill>
                <a:cs typeface="+mn-ea"/>
                <a:sym typeface="+mn-lt"/>
              </a:rPr>
              <a:t>text</a:t>
            </a:r>
          </a:p>
        </p:txBody>
      </p:sp>
      <p:sp>
        <p:nvSpPr>
          <p:cNvPr id="63" name="Right Arrow 7"/>
          <p:cNvSpPr/>
          <p:nvPr/>
        </p:nvSpPr>
        <p:spPr>
          <a:xfrm rot="10800000">
            <a:off x="5894251" y="4478008"/>
            <a:ext cx="2110424" cy="1076209"/>
          </a:xfrm>
          <a:custGeom>
            <a:avLst/>
            <a:gdLst/>
            <a:ahLst/>
            <a:cxnLst/>
            <a:rect l="l" t="t" r="r" b="b"/>
            <a:pathLst>
              <a:path w="3376062" h="1721621">
                <a:moveTo>
                  <a:pt x="2566108" y="0"/>
                </a:moveTo>
                <a:lnTo>
                  <a:pt x="3376062" y="860811"/>
                </a:lnTo>
                <a:lnTo>
                  <a:pt x="2566108" y="1721621"/>
                </a:lnTo>
                <a:lnTo>
                  <a:pt x="2566108" y="1423953"/>
                </a:lnTo>
                <a:lnTo>
                  <a:pt x="0" y="1423953"/>
                </a:lnTo>
                <a:lnTo>
                  <a:pt x="0" y="1422191"/>
                </a:lnTo>
                <a:lnTo>
                  <a:pt x="1124523" y="297668"/>
                </a:lnTo>
                <a:lnTo>
                  <a:pt x="2566108" y="297668"/>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4" name="TextBox 14"/>
          <p:cNvSpPr txBox="1"/>
          <p:nvPr/>
        </p:nvSpPr>
        <p:spPr>
          <a:xfrm>
            <a:off x="6080325" y="4822757"/>
            <a:ext cx="1598748" cy="400110"/>
          </a:xfrm>
          <a:prstGeom prst="rect">
            <a:avLst/>
          </a:prstGeom>
          <a:noFill/>
        </p:spPr>
        <p:txBody>
          <a:bodyPr wrap="square" rtlCol="0" anchor="ctr">
            <a:spAutoFit/>
          </a:bodyPr>
          <a:lstStyle/>
          <a:p>
            <a:pPr algn="ctr"/>
            <a:r>
              <a:rPr lang="en-US" sz="2000" dirty="0">
                <a:solidFill>
                  <a:schemeClr val="bg1"/>
                </a:solidFill>
                <a:cs typeface="+mn-ea"/>
                <a:sym typeface="+mn-lt"/>
              </a:rPr>
              <a:t>text</a:t>
            </a:r>
          </a:p>
        </p:txBody>
      </p:sp>
      <p:sp>
        <p:nvSpPr>
          <p:cNvPr id="66" name="Right Arrow 7"/>
          <p:cNvSpPr/>
          <p:nvPr/>
        </p:nvSpPr>
        <p:spPr>
          <a:xfrm rot="16200000">
            <a:off x="3504451" y="3772636"/>
            <a:ext cx="2110423" cy="1076209"/>
          </a:xfrm>
          <a:custGeom>
            <a:avLst/>
            <a:gdLst/>
            <a:ahLst/>
            <a:cxnLst/>
            <a:rect l="l" t="t" r="r" b="b"/>
            <a:pathLst>
              <a:path w="3376062" h="1721621">
                <a:moveTo>
                  <a:pt x="2566108" y="0"/>
                </a:moveTo>
                <a:lnTo>
                  <a:pt x="3376062" y="860811"/>
                </a:lnTo>
                <a:lnTo>
                  <a:pt x="2566108" y="1721621"/>
                </a:lnTo>
                <a:lnTo>
                  <a:pt x="2566108" y="1423953"/>
                </a:lnTo>
                <a:lnTo>
                  <a:pt x="0" y="1423953"/>
                </a:lnTo>
                <a:lnTo>
                  <a:pt x="0" y="1422191"/>
                </a:lnTo>
                <a:lnTo>
                  <a:pt x="1124523" y="297668"/>
                </a:lnTo>
                <a:lnTo>
                  <a:pt x="2566108" y="297668"/>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7" name="TextBox 15"/>
          <p:cNvSpPr txBox="1"/>
          <p:nvPr/>
        </p:nvSpPr>
        <p:spPr>
          <a:xfrm rot="16200000">
            <a:off x="3728448" y="3936706"/>
            <a:ext cx="1644900" cy="400110"/>
          </a:xfrm>
          <a:prstGeom prst="rect">
            <a:avLst/>
          </a:prstGeom>
          <a:noFill/>
        </p:spPr>
        <p:txBody>
          <a:bodyPr wrap="square" rtlCol="0" anchor="ctr">
            <a:spAutoFit/>
          </a:bodyPr>
          <a:lstStyle/>
          <a:p>
            <a:pPr algn="ctr"/>
            <a:r>
              <a:rPr lang="en-US" sz="2000" dirty="0">
                <a:solidFill>
                  <a:schemeClr val="bg1"/>
                </a:solidFill>
                <a:cs typeface="+mn-ea"/>
                <a:sym typeface="+mn-lt"/>
              </a:rPr>
              <a:t>text</a:t>
            </a:r>
          </a:p>
        </p:txBody>
      </p:sp>
      <p:grpSp>
        <p:nvGrpSpPr>
          <p:cNvPr id="31" name="组合 30"/>
          <p:cNvGrpSpPr/>
          <p:nvPr/>
        </p:nvGrpSpPr>
        <p:grpSpPr>
          <a:xfrm>
            <a:off x="74343" y="-18337"/>
            <a:ext cx="6039413" cy="861175"/>
            <a:chOff x="74343" y="-18337"/>
            <a:chExt cx="6039413" cy="861175"/>
          </a:xfrm>
        </p:grpSpPr>
        <p:grpSp>
          <p:nvGrpSpPr>
            <p:cNvPr id="32" name="组合 31"/>
            <p:cNvGrpSpPr/>
            <p:nvPr/>
          </p:nvGrpSpPr>
          <p:grpSpPr>
            <a:xfrm>
              <a:off x="74343" y="-18337"/>
              <a:ext cx="2005677" cy="861175"/>
              <a:chOff x="8521700" y="-18337"/>
              <a:chExt cx="3314701" cy="1564706"/>
            </a:xfrm>
            <a:effectLst/>
          </p:grpSpPr>
          <p:sp>
            <p:nvSpPr>
              <p:cNvPr id="35" name="任意多边形: 形状 34"/>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任意多边形: 形状 35"/>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1924360" y="263170"/>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cs typeface="+mn-ea"/>
                  <a:sym typeface="+mn-lt"/>
                </a:rPr>
                <a:t>项目基本研发过程</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nvGrpSpPr>
          <p:cNvPr id="46" name="组合 45"/>
          <p:cNvGrpSpPr/>
          <p:nvPr/>
        </p:nvGrpSpPr>
        <p:grpSpPr>
          <a:xfrm>
            <a:off x="556737" y="4275174"/>
            <a:ext cx="3274082" cy="1224809"/>
            <a:chOff x="8413813" y="2077291"/>
            <a:chExt cx="3274082" cy="1224809"/>
          </a:xfrm>
        </p:grpSpPr>
        <p:sp>
          <p:nvSpPr>
            <p:cNvPr id="47" name="文本框 46"/>
            <p:cNvSpPr txBox="1"/>
            <p:nvPr/>
          </p:nvSpPr>
          <p:spPr>
            <a:xfrm>
              <a:off x="8413813" y="2378770"/>
              <a:ext cx="3274082" cy="923330"/>
            </a:xfrm>
            <a:prstGeom prst="rect">
              <a:avLst/>
            </a:prstGeom>
            <a:noFill/>
          </p:spPr>
          <p:txBody>
            <a:bodyPr wrap="square" rtlCol="0">
              <a:spAutoFit/>
            </a:bodyPr>
            <a:lstStyle/>
            <a:p>
              <a:pPr algn="r"/>
              <a:r>
                <a:rPr kumimoji="0" lang="zh-CN" altLang="en-US"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rPr>
                <a:t>主要对照前端进行</a:t>
              </a:r>
              <a:r>
                <a:rPr kumimoji="0" lang="en-US" altLang="zh-CN"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rPr>
                <a:t>API</a:t>
              </a:r>
              <a:r>
                <a:rPr kumimoji="0" lang="zh-CN" altLang="en-US"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rPr>
                <a:t>设计</a:t>
              </a:r>
              <a:endParaRPr kumimoji="0" lang="en-US" altLang="zh-CN"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endParaRPr>
            </a:p>
            <a:p>
              <a:pPr algn="r"/>
              <a:r>
                <a:rPr kumimoji="0" lang="zh-CN" altLang="en-US"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rPr>
                <a:t>根据项目功能需求设计数据库与相关的处理函数</a:t>
              </a:r>
            </a:p>
          </p:txBody>
        </p:sp>
        <p:sp>
          <p:nvSpPr>
            <p:cNvPr id="48" name="文本框 47"/>
            <p:cNvSpPr txBox="1"/>
            <p:nvPr/>
          </p:nvSpPr>
          <p:spPr>
            <a:xfrm>
              <a:off x="9803729" y="2077291"/>
              <a:ext cx="1748080" cy="400110"/>
            </a:xfrm>
            <a:prstGeom prst="rect">
              <a:avLst/>
            </a:prstGeom>
            <a:noFill/>
          </p:spPr>
          <p:txBody>
            <a:bodyPr wrap="square" rtlCol="0">
              <a:spAutoFit/>
            </a:bodyPr>
            <a:lstStyle/>
            <a:p>
              <a:pPr algn="r"/>
              <a:r>
                <a:rPr lang="zh-CN" altLang="en-US" sz="2000" b="1" dirty="0">
                  <a:solidFill>
                    <a:schemeClr val="tx1">
                      <a:lumMod val="75000"/>
                      <a:lumOff val="25000"/>
                    </a:schemeClr>
                  </a:solidFill>
                  <a:cs typeface="+mn-ea"/>
                  <a:sym typeface="+mn-lt"/>
                </a:rPr>
                <a:t>后端开发</a:t>
              </a:r>
            </a:p>
          </p:txBody>
        </p:sp>
      </p:grpSp>
      <p:grpSp>
        <p:nvGrpSpPr>
          <p:cNvPr id="58" name="组合 57"/>
          <p:cNvGrpSpPr/>
          <p:nvPr/>
        </p:nvGrpSpPr>
        <p:grpSpPr>
          <a:xfrm>
            <a:off x="819748" y="1590854"/>
            <a:ext cx="3137996" cy="1224809"/>
            <a:chOff x="8413813" y="2077291"/>
            <a:chExt cx="3137996" cy="1224809"/>
          </a:xfrm>
        </p:grpSpPr>
        <p:sp>
          <p:nvSpPr>
            <p:cNvPr id="59" name="文本框 58"/>
            <p:cNvSpPr txBox="1"/>
            <p:nvPr/>
          </p:nvSpPr>
          <p:spPr>
            <a:xfrm>
              <a:off x="8413813" y="2378770"/>
              <a:ext cx="3137996" cy="923330"/>
            </a:xfrm>
            <a:prstGeom prst="rect">
              <a:avLst/>
            </a:prstGeom>
            <a:noFill/>
          </p:spPr>
          <p:txBody>
            <a:bodyPr wrap="square" rtlCol="0">
              <a:spAutoFit/>
            </a:bodyPr>
            <a:lstStyle/>
            <a:p>
              <a:pPr algn="r"/>
              <a:r>
                <a:rPr kumimoji="0" lang="zh-CN" altLang="en-US"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rPr>
                <a:t>获得原始数据集并清洗为可以让模型使用的数据集</a:t>
              </a:r>
              <a:endParaRPr kumimoji="0" lang="en-US" altLang="zh-CN"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endParaRPr>
            </a:p>
          </p:txBody>
        </p:sp>
        <p:sp>
          <p:nvSpPr>
            <p:cNvPr id="60" name="文本框 59"/>
            <p:cNvSpPr txBox="1"/>
            <p:nvPr/>
          </p:nvSpPr>
          <p:spPr>
            <a:xfrm>
              <a:off x="9803729" y="2077291"/>
              <a:ext cx="1748080" cy="400110"/>
            </a:xfrm>
            <a:prstGeom prst="rect">
              <a:avLst/>
            </a:prstGeom>
            <a:noFill/>
          </p:spPr>
          <p:txBody>
            <a:bodyPr wrap="square" rtlCol="0">
              <a:spAutoFit/>
            </a:bodyPr>
            <a:lstStyle/>
            <a:p>
              <a:pPr algn="r"/>
              <a:r>
                <a:rPr lang="zh-CN" altLang="en-US" sz="2000" b="1" dirty="0">
                  <a:solidFill>
                    <a:schemeClr val="tx1">
                      <a:lumMod val="75000"/>
                      <a:lumOff val="25000"/>
                    </a:schemeClr>
                  </a:solidFill>
                  <a:cs typeface="+mn-ea"/>
                  <a:sym typeface="+mn-lt"/>
                </a:rPr>
                <a:t>数据获得</a:t>
              </a:r>
            </a:p>
          </p:txBody>
        </p:sp>
      </p:grpSp>
      <p:grpSp>
        <p:nvGrpSpPr>
          <p:cNvPr id="62" name="组合 61"/>
          <p:cNvGrpSpPr/>
          <p:nvPr/>
        </p:nvGrpSpPr>
        <p:grpSpPr>
          <a:xfrm>
            <a:off x="8308338" y="1498679"/>
            <a:ext cx="3137996" cy="1516483"/>
            <a:chOff x="8413813" y="2062616"/>
            <a:chExt cx="3137996" cy="1516483"/>
          </a:xfrm>
        </p:grpSpPr>
        <p:sp>
          <p:nvSpPr>
            <p:cNvPr id="65" name="文本框 64"/>
            <p:cNvSpPr txBox="1"/>
            <p:nvPr/>
          </p:nvSpPr>
          <p:spPr>
            <a:xfrm>
              <a:off x="8413813" y="2378770"/>
              <a:ext cx="3137996" cy="1200329"/>
            </a:xfrm>
            <a:prstGeom prst="rect">
              <a:avLst/>
            </a:prstGeom>
            <a:noFill/>
          </p:spPr>
          <p:txBody>
            <a:bodyPr wrap="square" rtlCol="0">
              <a:spAutoFit/>
            </a:bodyPr>
            <a:lstStyle/>
            <a:p>
              <a:r>
                <a:rPr kumimoji="0" lang="zh-CN" altLang="en-US"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rPr>
                <a:t>首先选择所要用的算法</a:t>
              </a:r>
              <a:endParaRPr kumimoji="0" lang="en-US" altLang="zh-CN"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endParaRPr>
            </a:p>
            <a:p>
              <a:r>
                <a:rPr kumimoji="0" lang="zh-CN" altLang="en-US"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rPr>
                <a:t>这里使用</a:t>
              </a:r>
              <a:r>
                <a:rPr kumimoji="0" lang="en-US" altLang="zh-CN" b="1" i="0" u="none" strike="noStrike" kern="1200" cap="none" spc="0" normalizeH="0" baseline="0" noProof="0" dirty="0" err="1">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rPr>
                <a:t>XGBost</a:t>
              </a:r>
              <a:endParaRPr kumimoji="0" lang="en-US" altLang="zh-CN"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endParaRPr>
            </a:p>
            <a:p>
              <a:r>
                <a:rPr lang="zh-CN" altLang="en-US" b="1" dirty="0">
                  <a:solidFill>
                    <a:srgbClr val="000000">
                      <a:lumMod val="75000"/>
                      <a:lumOff val="25000"/>
                    </a:srgbClr>
                  </a:solidFill>
                  <a:latin typeface="黑体" panose="02010609060101010101" pitchFamily="49" charset="-122"/>
                  <a:ea typeface="黑体" panose="02010609060101010101" pitchFamily="49" charset="-122"/>
                  <a:cs typeface="+mn-ea"/>
                  <a:sym typeface="+mn-lt"/>
                </a:rPr>
                <a:t>之后根据相应的机器学习模型对数据集进行划分并训练</a:t>
              </a:r>
              <a:endParaRPr kumimoji="0" lang="zh-CN" altLang="en-US"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endParaRPr>
            </a:p>
          </p:txBody>
        </p:sp>
        <p:sp>
          <p:nvSpPr>
            <p:cNvPr id="68" name="文本框 67"/>
            <p:cNvSpPr txBox="1"/>
            <p:nvPr/>
          </p:nvSpPr>
          <p:spPr>
            <a:xfrm>
              <a:off x="8466656" y="2062616"/>
              <a:ext cx="1748080" cy="400110"/>
            </a:xfrm>
            <a:prstGeom prst="rect">
              <a:avLst/>
            </a:prstGeom>
            <a:noFill/>
          </p:spPr>
          <p:txBody>
            <a:bodyPr wrap="square" rtlCol="0">
              <a:spAutoFit/>
            </a:bodyPr>
            <a:lstStyle/>
            <a:p>
              <a:r>
                <a:rPr lang="zh-CN" altLang="en-US" sz="2000" b="1" dirty="0">
                  <a:solidFill>
                    <a:schemeClr val="tx1">
                      <a:lumMod val="75000"/>
                      <a:lumOff val="25000"/>
                    </a:schemeClr>
                  </a:solidFill>
                  <a:cs typeface="+mn-ea"/>
                  <a:sym typeface="+mn-lt"/>
                </a:rPr>
                <a:t>模型构建</a:t>
              </a:r>
            </a:p>
          </p:txBody>
        </p:sp>
      </p:grpSp>
      <p:grpSp>
        <p:nvGrpSpPr>
          <p:cNvPr id="69" name="组合 68"/>
          <p:cNvGrpSpPr/>
          <p:nvPr/>
        </p:nvGrpSpPr>
        <p:grpSpPr>
          <a:xfrm>
            <a:off x="8497266" y="4552202"/>
            <a:ext cx="3137997" cy="1012058"/>
            <a:chOff x="8413812" y="2013043"/>
            <a:chExt cx="3137997" cy="1012058"/>
          </a:xfrm>
        </p:grpSpPr>
        <p:sp>
          <p:nvSpPr>
            <p:cNvPr id="70" name="文本框 69"/>
            <p:cNvSpPr txBox="1"/>
            <p:nvPr/>
          </p:nvSpPr>
          <p:spPr>
            <a:xfrm>
              <a:off x="8413813" y="2378770"/>
              <a:ext cx="3137996" cy="646331"/>
            </a:xfrm>
            <a:prstGeom prst="rect">
              <a:avLst/>
            </a:prstGeom>
            <a:noFill/>
          </p:spPr>
          <p:txBody>
            <a:bodyPr wrap="square" rtlCol="0">
              <a:spAutoFit/>
            </a:bodyPr>
            <a:lstStyle/>
            <a:p>
              <a:r>
                <a:rPr kumimoji="0" lang="zh-CN" altLang="en-US" b="1" i="0" u="none" strike="noStrike" kern="1200" cap="none" spc="0" normalizeH="0" baseline="0" noProof="0" dirty="0">
                  <a:ln>
                    <a:noFill/>
                  </a:ln>
                  <a:solidFill>
                    <a:srgbClr val="000000">
                      <a:lumMod val="75000"/>
                      <a:lumOff val="25000"/>
                    </a:srgbClr>
                  </a:solidFill>
                  <a:effectLst/>
                  <a:uLnTx/>
                  <a:uFillTx/>
                  <a:latin typeface="黑体" panose="02010609060101010101" pitchFamily="49" charset="-122"/>
                  <a:ea typeface="黑体" panose="02010609060101010101" pitchFamily="49" charset="-122"/>
                  <a:cs typeface="+mn-ea"/>
                  <a:sym typeface="+mn-lt"/>
                </a:rPr>
                <a:t>前端人员进行用户界面、核心功能界面的开发</a:t>
              </a:r>
            </a:p>
          </p:txBody>
        </p:sp>
        <p:sp>
          <p:nvSpPr>
            <p:cNvPr id="71" name="文本框 70"/>
            <p:cNvSpPr txBox="1"/>
            <p:nvPr/>
          </p:nvSpPr>
          <p:spPr>
            <a:xfrm>
              <a:off x="8413812" y="2013043"/>
              <a:ext cx="1748080" cy="400110"/>
            </a:xfrm>
            <a:prstGeom prst="rect">
              <a:avLst/>
            </a:prstGeom>
            <a:noFill/>
          </p:spPr>
          <p:txBody>
            <a:bodyPr wrap="square" rtlCol="0">
              <a:spAutoFit/>
            </a:bodyPr>
            <a:lstStyle/>
            <a:p>
              <a:r>
                <a:rPr lang="zh-CN" altLang="en-US" sz="2000" b="1" dirty="0">
                  <a:solidFill>
                    <a:schemeClr val="tx1">
                      <a:lumMod val="75000"/>
                      <a:lumOff val="25000"/>
                    </a:schemeClr>
                  </a:solidFill>
                  <a:cs typeface="+mn-ea"/>
                  <a:sym typeface="+mn-lt"/>
                </a:rPr>
                <a:t>前端开发</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4795459" y="770257"/>
            <a:ext cx="2601920" cy="1862048"/>
          </a:xfrm>
          <a:prstGeom prst="rect">
            <a:avLst/>
          </a:prstGeom>
          <a:noFill/>
        </p:spPr>
        <p:txBody>
          <a:bodyPr wrap="square">
            <a:spAutoFit/>
          </a:bodyPr>
          <a:lstStyle/>
          <a:p>
            <a:pPr algn="ctr"/>
            <a:r>
              <a:rPr lang="en-US" altLang="zh-CN" sz="11500" b="1" dirty="0">
                <a:solidFill>
                  <a:srgbClr val="5577D1"/>
                </a:solidFill>
              </a:rPr>
              <a:t>03</a:t>
            </a:r>
            <a:endParaRPr lang="zh-CN" altLang="en-US" sz="11500" b="1" dirty="0">
              <a:solidFill>
                <a:srgbClr val="5577D1"/>
              </a:solidFill>
            </a:endParaRPr>
          </a:p>
        </p:txBody>
      </p:sp>
      <p:grpSp>
        <p:nvGrpSpPr>
          <p:cNvPr id="12" name="组合 11"/>
          <p:cNvGrpSpPr/>
          <p:nvPr/>
        </p:nvGrpSpPr>
        <p:grpSpPr>
          <a:xfrm>
            <a:off x="3607635" y="2676728"/>
            <a:ext cx="4976729" cy="707114"/>
            <a:chOff x="846633" y="1951591"/>
            <a:chExt cx="4976729" cy="707114"/>
          </a:xfrm>
        </p:grpSpPr>
        <p:grpSp>
          <p:nvGrpSpPr>
            <p:cNvPr id="4" name="组合 3"/>
            <p:cNvGrpSpPr/>
            <p:nvPr/>
          </p:nvGrpSpPr>
          <p:grpSpPr>
            <a:xfrm>
              <a:off x="846633" y="1951591"/>
              <a:ext cx="4976729" cy="707114"/>
              <a:chOff x="1752599" y="1817778"/>
              <a:chExt cx="8851656" cy="1800789"/>
            </a:xfrm>
          </p:grpSpPr>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4"/>
            <p:cNvSpPr txBox="1"/>
            <p:nvPr/>
          </p:nvSpPr>
          <p:spPr>
            <a:xfrm>
              <a:off x="1419112" y="2030229"/>
              <a:ext cx="383177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cs typeface="+mn-ea"/>
                  <a:sym typeface="+mn-lt"/>
                </a:rPr>
                <a:t>数据清洗与模型分析</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72" name="文本框 71"/>
          <p:cNvSpPr txBox="1"/>
          <p:nvPr/>
        </p:nvSpPr>
        <p:spPr>
          <a:xfrm>
            <a:off x="4794622" y="589989"/>
            <a:ext cx="2602756" cy="369332"/>
          </a:xfrm>
          <a:prstGeom prst="rect">
            <a:avLst/>
          </a:prstGeom>
          <a:noFill/>
        </p:spPr>
        <p:txBody>
          <a:bodyPr wrap="square">
            <a:spAutoFit/>
          </a:bodyPr>
          <a:lstStyle/>
          <a:p>
            <a:pPr algn="ctr"/>
            <a:r>
              <a:rPr lang="en-US" altLang="zh-CN" dirty="0">
                <a:solidFill>
                  <a:srgbClr val="A6A6A6"/>
                </a:solidFill>
                <a:latin typeface="思源黑体 CN Light" panose="020B0500000000000000" pitchFamily="34" charset="-122"/>
                <a:ea typeface="思源黑体 CN Light" panose="020B0500000000000000" pitchFamily="34" charset="-122"/>
              </a:rPr>
              <a:t>PART</a:t>
            </a:r>
            <a:endParaRPr lang="zh-CN" altLang="en-US" dirty="0">
              <a:solidFill>
                <a:srgbClr val="A6A6A6"/>
              </a:solidFill>
              <a:latin typeface="思源黑体 CN Light" panose="020B0500000000000000" pitchFamily="34" charset="-122"/>
              <a:ea typeface="思源黑体 CN Light" panose="020B0500000000000000" pitchFamily="34"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reeform 731"/>
          <p:cNvSpPr>
            <a:spLocks noEditPoints="1"/>
          </p:cNvSpPr>
          <p:nvPr/>
        </p:nvSpPr>
        <p:spPr bwMode="auto">
          <a:xfrm>
            <a:off x="4515893" y="1974267"/>
            <a:ext cx="452818" cy="661808"/>
          </a:xfrm>
          <a:custGeom>
            <a:avLst/>
            <a:gdLst>
              <a:gd name="T0" fmla="*/ 22 w 78"/>
              <a:gd name="T1" fmla="*/ 99 h 114"/>
              <a:gd name="T2" fmla="*/ 23 w 78"/>
              <a:gd name="T3" fmla="*/ 105 h 114"/>
              <a:gd name="T4" fmla="*/ 29 w 78"/>
              <a:gd name="T5" fmla="*/ 108 h 114"/>
              <a:gd name="T6" fmla="*/ 29 w 78"/>
              <a:gd name="T7" fmla="*/ 112 h 114"/>
              <a:gd name="T8" fmla="*/ 39 w 78"/>
              <a:gd name="T9" fmla="*/ 114 h 114"/>
              <a:gd name="T10" fmla="*/ 49 w 78"/>
              <a:gd name="T11" fmla="*/ 112 h 114"/>
              <a:gd name="T12" fmla="*/ 49 w 78"/>
              <a:gd name="T13" fmla="*/ 108 h 114"/>
              <a:gd name="T14" fmla="*/ 55 w 78"/>
              <a:gd name="T15" fmla="*/ 105 h 114"/>
              <a:gd name="T16" fmla="*/ 56 w 78"/>
              <a:gd name="T17" fmla="*/ 99 h 114"/>
              <a:gd name="T18" fmla="*/ 39 w 78"/>
              <a:gd name="T19" fmla="*/ 102 h 114"/>
              <a:gd name="T20" fmla="*/ 22 w 78"/>
              <a:gd name="T21" fmla="*/ 99 h 114"/>
              <a:gd name="T22" fmla="*/ 21 w 78"/>
              <a:gd name="T23" fmla="*/ 88 h 114"/>
              <a:gd name="T24" fmla="*/ 22 w 78"/>
              <a:gd name="T25" fmla="*/ 94 h 114"/>
              <a:gd name="T26" fmla="*/ 39 w 78"/>
              <a:gd name="T27" fmla="*/ 97 h 114"/>
              <a:gd name="T28" fmla="*/ 56 w 78"/>
              <a:gd name="T29" fmla="*/ 94 h 114"/>
              <a:gd name="T30" fmla="*/ 57 w 78"/>
              <a:gd name="T31" fmla="*/ 88 h 114"/>
              <a:gd name="T32" fmla="*/ 39 w 78"/>
              <a:gd name="T33" fmla="*/ 91 h 114"/>
              <a:gd name="T34" fmla="*/ 21 w 78"/>
              <a:gd name="T35" fmla="*/ 88 h 114"/>
              <a:gd name="T36" fmla="*/ 48 w 78"/>
              <a:gd name="T37" fmla="*/ 54 h 114"/>
              <a:gd name="T38" fmla="*/ 39 w 78"/>
              <a:gd name="T39" fmla="*/ 38 h 114"/>
              <a:gd name="T40" fmla="*/ 30 w 78"/>
              <a:gd name="T41" fmla="*/ 54 h 114"/>
              <a:gd name="T42" fmla="*/ 27 w 78"/>
              <a:gd name="T43" fmla="*/ 46 h 114"/>
              <a:gd name="T44" fmla="*/ 21 w 78"/>
              <a:gd name="T45" fmla="*/ 49 h 114"/>
              <a:gd name="T46" fmla="*/ 30 w 78"/>
              <a:gd name="T47" fmla="*/ 68 h 114"/>
              <a:gd name="T48" fmla="*/ 39 w 78"/>
              <a:gd name="T49" fmla="*/ 51 h 114"/>
              <a:gd name="T50" fmla="*/ 48 w 78"/>
              <a:gd name="T51" fmla="*/ 68 h 114"/>
              <a:gd name="T52" fmla="*/ 57 w 78"/>
              <a:gd name="T53" fmla="*/ 49 h 114"/>
              <a:gd name="T54" fmla="*/ 51 w 78"/>
              <a:gd name="T55" fmla="*/ 46 h 114"/>
              <a:gd name="T56" fmla="*/ 48 w 78"/>
              <a:gd name="T57" fmla="*/ 54 h 114"/>
              <a:gd name="T58" fmla="*/ 39 w 78"/>
              <a:gd name="T59" fmla="*/ 16 h 114"/>
              <a:gd name="T60" fmla="*/ 41 w 78"/>
              <a:gd name="T61" fmla="*/ 14 h 114"/>
              <a:gd name="T62" fmla="*/ 39 w 78"/>
              <a:gd name="T63" fmla="*/ 12 h 114"/>
              <a:gd name="T64" fmla="*/ 12 w 78"/>
              <a:gd name="T65" fmla="*/ 39 h 114"/>
              <a:gd name="T66" fmla="*/ 14 w 78"/>
              <a:gd name="T67" fmla="*/ 41 h 114"/>
              <a:gd name="T68" fmla="*/ 16 w 78"/>
              <a:gd name="T69" fmla="*/ 39 h 114"/>
              <a:gd name="T70" fmla="*/ 39 w 78"/>
              <a:gd name="T71" fmla="*/ 16 h 114"/>
              <a:gd name="T72" fmla="*/ 39 w 78"/>
              <a:gd name="T73" fmla="*/ 0 h 114"/>
              <a:gd name="T74" fmla="*/ 0 w 78"/>
              <a:gd name="T75" fmla="*/ 39 h 114"/>
              <a:gd name="T76" fmla="*/ 19 w 78"/>
              <a:gd name="T77" fmla="*/ 73 h 114"/>
              <a:gd name="T78" fmla="*/ 20 w 78"/>
              <a:gd name="T79" fmla="*/ 83 h 114"/>
              <a:gd name="T80" fmla="*/ 39 w 78"/>
              <a:gd name="T81" fmla="*/ 87 h 114"/>
              <a:gd name="T82" fmla="*/ 58 w 78"/>
              <a:gd name="T83" fmla="*/ 83 h 114"/>
              <a:gd name="T84" fmla="*/ 59 w 78"/>
              <a:gd name="T85" fmla="*/ 73 h 114"/>
              <a:gd name="T86" fmla="*/ 78 w 78"/>
              <a:gd name="T87" fmla="*/ 39 h 114"/>
              <a:gd name="T88" fmla="*/ 39 w 78"/>
              <a:gd name="T89" fmla="*/ 0 h 114"/>
              <a:gd name="T90" fmla="*/ 54 w 78"/>
              <a:gd name="T91" fmla="*/ 68 h 114"/>
              <a:gd name="T92" fmla="*/ 53 w 78"/>
              <a:gd name="T93" fmla="*/ 78 h 114"/>
              <a:gd name="T94" fmla="*/ 39 w 78"/>
              <a:gd name="T95" fmla="*/ 80 h 114"/>
              <a:gd name="T96" fmla="*/ 25 w 78"/>
              <a:gd name="T97" fmla="*/ 78 h 114"/>
              <a:gd name="T98" fmla="*/ 25 w 78"/>
              <a:gd name="T99" fmla="*/ 68 h 114"/>
              <a:gd name="T100" fmla="*/ 7 w 78"/>
              <a:gd name="T101" fmla="*/ 39 h 114"/>
              <a:gd name="T102" fmla="*/ 39 w 78"/>
              <a:gd name="T103" fmla="*/ 7 h 114"/>
              <a:gd name="T104" fmla="*/ 71 w 78"/>
              <a:gd name="T105" fmla="*/ 39 h 114"/>
              <a:gd name="T106" fmla="*/ 54 w 78"/>
              <a:gd name="T107" fmla="*/ 6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4">
                <a:moveTo>
                  <a:pt x="22" y="99"/>
                </a:moveTo>
                <a:cubicBezTo>
                  <a:pt x="23" y="105"/>
                  <a:pt x="23" y="105"/>
                  <a:pt x="23" y="105"/>
                </a:cubicBezTo>
                <a:cubicBezTo>
                  <a:pt x="23" y="105"/>
                  <a:pt x="25" y="107"/>
                  <a:pt x="29" y="108"/>
                </a:cubicBezTo>
                <a:cubicBezTo>
                  <a:pt x="29" y="112"/>
                  <a:pt x="29" y="112"/>
                  <a:pt x="29" y="112"/>
                </a:cubicBezTo>
                <a:cubicBezTo>
                  <a:pt x="29" y="112"/>
                  <a:pt x="31" y="114"/>
                  <a:pt x="39" y="114"/>
                </a:cubicBezTo>
                <a:cubicBezTo>
                  <a:pt x="47" y="114"/>
                  <a:pt x="49" y="112"/>
                  <a:pt x="49" y="112"/>
                </a:cubicBezTo>
                <a:cubicBezTo>
                  <a:pt x="49" y="108"/>
                  <a:pt x="49" y="108"/>
                  <a:pt x="49" y="108"/>
                </a:cubicBezTo>
                <a:cubicBezTo>
                  <a:pt x="53" y="107"/>
                  <a:pt x="55" y="105"/>
                  <a:pt x="55" y="105"/>
                </a:cubicBezTo>
                <a:cubicBezTo>
                  <a:pt x="56" y="99"/>
                  <a:pt x="56" y="99"/>
                  <a:pt x="56" y="99"/>
                </a:cubicBezTo>
                <a:cubicBezTo>
                  <a:pt x="51" y="101"/>
                  <a:pt x="45" y="102"/>
                  <a:pt x="39" y="102"/>
                </a:cubicBezTo>
                <a:cubicBezTo>
                  <a:pt x="33" y="102"/>
                  <a:pt x="27" y="101"/>
                  <a:pt x="22" y="99"/>
                </a:cubicBezTo>
                <a:close/>
                <a:moveTo>
                  <a:pt x="21" y="88"/>
                </a:moveTo>
                <a:cubicBezTo>
                  <a:pt x="22" y="94"/>
                  <a:pt x="22" y="94"/>
                  <a:pt x="22" y="94"/>
                </a:cubicBezTo>
                <a:cubicBezTo>
                  <a:pt x="27" y="96"/>
                  <a:pt x="33" y="97"/>
                  <a:pt x="39" y="97"/>
                </a:cubicBezTo>
                <a:cubicBezTo>
                  <a:pt x="45" y="97"/>
                  <a:pt x="51" y="96"/>
                  <a:pt x="56" y="94"/>
                </a:cubicBezTo>
                <a:cubicBezTo>
                  <a:pt x="57" y="88"/>
                  <a:pt x="57" y="88"/>
                  <a:pt x="57" y="88"/>
                </a:cubicBezTo>
                <a:cubicBezTo>
                  <a:pt x="52" y="90"/>
                  <a:pt x="46" y="91"/>
                  <a:pt x="39" y="91"/>
                </a:cubicBezTo>
                <a:cubicBezTo>
                  <a:pt x="32" y="91"/>
                  <a:pt x="26" y="90"/>
                  <a:pt x="21" y="88"/>
                </a:cubicBezTo>
                <a:close/>
                <a:moveTo>
                  <a:pt x="48" y="54"/>
                </a:moveTo>
                <a:cubicBezTo>
                  <a:pt x="39" y="38"/>
                  <a:pt x="39" y="38"/>
                  <a:pt x="39" y="38"/>
                </a:cubicBezTo>
                <a:cubicBezTo>
                  <a:pt x="30" y="54"/>
                  <a:pt x="30" y="54"/>
                  <a:pt x="30" y="54"/>
                </a:cubicBezTo>
                <a:cubicBezTo>
                  <a:pt x="27" y="46"/>
                  <a:pt x="27" y="46"/>
                  <a:pt x="27" y="46"/>
                </a:cubicBezTo>
                <a:cubicBezTo>
                  <a:pt x="21" y="49"/>
                  <a:pt x="21" y="49"/>
                  <a:pt x="21" y="49"/>
                </a:cubicBezTo>
                <a:cubicBezTo>
                  <a:pt x="30" y="68"/>
                  <a:pt x="30" y="68"/>
                  <a:pt x="30" y="68"/>
                </a:cubicBezTo>
                <a:cubicBezTo>
                  <a:pt x="39" y="51"/>
                  <a:pt x="39" y="51"/>
                  <a:pt x="39" y="51"/>
                </a:cubicBezTo>
                <a:cubicBezTo>
                  <a:pt x="48" y="68"/>
                  <a:pt x="48" y="68"/>
                  <a:pt x="48" y="68"/>
                </a:cubicBezTo>
                <a:cubicBezTo>
                  <a:pt x="57" y="49"/>
                  <a:pt x="57" y="49"/>
                  <a:pt x="57" y="49"/>
                </a:cubicBezTo>
                <a:cubicBezTo>
                  <a:pt x="51" y="46"/>
                  <a:pt x="51" y="46"/>
                  <a:pt x="51" y="46"/>
                </a:cubicBezTo>
                <a:lnTo>
                  <a:pt x="48" y="54"/>
                </a:lnTo>
                <a:close/>
                <a:moveTo>
                  <a:pt x="39" y="16"/>
                </a:moveTo>
                <a:cubicBezTo>
                  <a:pt x="40" y="16"/>
                  <a:pt x="41" y="15"/>
                  <a:pt x="41" y="14"/>
                </a:cubicBezTo>
                <a:cubicBezTo>
                  <a:pt x="41" y="13"/>
                  <a:pt x="40" y="12"/>
                  <a:pt x="39" y="12"/>
                </a:cubicBezTo>
                <a:cubicBezTo>
                  <a:pt x="24" y="12"/>
                  <a:pt x="12" y="24"/>
                  <a:pt x="12" y="39"/>
                </a:cubicBezTo>
                <a:cubicBezTo>
                  <a:pt x="12" y="41"/>
                  <a:pt x="13" y="41"/>
                  <a:pt x="14" y="41"/>
                </a:cubicBezTo>
                <a:cubicBezTo>
                  <a:pt x="15" y="41"/>
                  <a:pt x="16" y="41"/>
                  <a:pt x="16" y="39"/>
                </a:cubicBezTo>
                <a:cubicBezTo>
                  <a:pt x="16" y="27"/>
                  <a:pt x="26" y="16"/>
                  <a:pt x="39" y="16"/>
                </a:cubicBezTo>
                <a:close/>
                <a:moveTo>
                  <a:pt x="39" y="0"/>
                </a:moveTo>
                <a:cubicBezTo>
                  <a:pt x="17" y="0"/>
                  <a:pt x="0" y="18"/>
                  <a:pt x="0" y="39"/>
                </a:cubicBezTo>
                <a:cubicBezTo>
                  <a:pt x="0" y="54"/>
                  <a:pt x="7" y="66"/>
                  <a:pt x="19" y="73"/>
                </a:cubicBezTo>
                <a:cubicBezTo>
                  <a:pt x="20" y="83"/>
                  <a:pt x="20" y="83"/>
                  <a:pt x="20" y="83"/>
                </a:cubicBezTo>
                <a:cubicBezTo>
                  <a:pt x="26" y="85"/>
                  <a:pt x="32" y="87"/>
                  <a:pt x="39" y="87"/>
                </a:cubicBezTo>
                <a:cubicBezTo>
                  <a:pt x="46" y="87"/>
                  <a:pt x="52" y="85"/>
                  <a:pt x="58" y="83"/>
                </a:cubicBezTo>
                <a:cubicBezTo>
                  <a:pt x="59" y="73"/>
                  <a:pt x="59" y="73"/>
                  <a:pt x="59" y="73"/>
                </a:cubicBezTo>
                <a:cubicBezTo>
                  <a:pt x="71" y="66"/>
                  <a:pt x="78" y="54"/>
                  <a:pt x="78" y="39"/>
                </a:cubicBezTo>
                <a:cubicBezTo>
                  <a:pt x="78" y="18"/>
                  <a:pt x="61" y="0"/>
                  <a:pt x="39" y="0"/>
                </a:cubicBezTo>
                <a:close/>
                <a:moveTo>
                  <a:pt x="54" y="68"/>
                </a:moveTo>
                <a:cubicBezTo>
                  <a:pt x="53" y="78"/>
                  <a:pt x="53" y="78"/>
                  <a:pt x="53" y="78"/>
                </a:cubicBezTo>
                <a:cubicBezTo>
                  <a:pt x="53" y="78"/>
                  <a:pt x="49" y="80"/>
                  <a:pt x="39" y="80"/>
                </a:cubicBezTo>
                <a:cubicBezTo>
                  <a:pt x="29" y="80"/>
                  <a:pt x="25" y="78"/>
                  <a:pt x="25" y="78"/>
                </a:cubicBezTo>
                <a:cubicBezTo>
                  <a:pt x="25" y="68"/>
                  <a:pt x="25" y="68"/>
                  <a:pt x="25" y="68"/>
                </a:cubicBezTo>
                <a:cubicBezTo>
                  <a:pt x="14" y="63"/>
                  <a:pt x="7" y="52"/>
                  <a:pt x="7" y="39"/>
                </a:cubicBezTo>
                <a:cubicBezTo>
                  <a:pt x="7" y="22"/>
                  <a:pt x="21" y="7"/>
                  <a:pt x="39" y="7"/>
                </a:cubicBezTo>
                <a:cubicBezTo>
                  <a:pt x="57" y="7"/>
                  <a:pt x="71" y="22"/>
                  <a:pt x="71" y="39"/>
                </a:cubicBezTo>
                <a:cubicBezTo>
                  <a:pt x="71" y="52"/>
                  <a:pt x="64" y="63"/>
                  <a:pt x="54" y="68"/>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2" name="Freeform 733"/>
          <p:cNvSpPr>
            <a:spLocks noEditPoints="1"/>
          </p:cNvSpPr>
          <p:nvPr/>
        </p:nvSpPr>
        <p:spPr bwMode="auto">
          <a:xfrm>
            <a:off x="4485361" y="4069062"/>
            <a:ext cx="615368" cy="516674"/>
          </a:xfrm>
          <a:custGeom>
            <a:avLst/>
            <a:gdLst>
              <a:gd name="T0" fmla="*/ 5 w 106"/>
              <a:gd name="T1" fmla="*/ 85 h 89"/>
              <a:gd name="T2" fmla="*/ 9 w 106"/>
              <a:gd name="T3" fmla="*/ 89 h 89"/>
              <a:gd name="T4" fmla="*/ 28 w 106"/>
              <a:gd name="T5" fmla="*/ 89 h 89"/>
              <a:gd name="T6" fmla="*/ 28 w 106"/>
              <a:gd name="T7" fmla="*/ 49 h 89"/>
              <a:gd name="T8" fmla="*/ 5 w 106"/>
              <a:gd name="T9" fmla="*/ 72 h 89"/>
              <a:gd name="T10" fmla="*/ 5 w 106"/>
              <a:gd name="T11" fmla="*/ 85 h 89"/>
              <a:gd name="T12" fmla="*/ 38 w 106"/>
              <a:gd name="T13" fmla="*/ 58 h 89"/>
              <a:gd name="T14" fmla="*/ 38 w 106"/>
              <a:gd name="T15" fmla="*/ 89 h 89"/>
              <a:gd name="T16" fmla="*/ 61 w 106"/>
              <a:gd name="T17" fmla="*/ 89 h 89"/>
              <a:gd name="T18" fmla="*/ 61 w 106"/>
              <a:gd name="T19" fmla="*/ 61 h 89"/>
              <a:gd name="T20" fmla="*/ 51 w 106"/>
              <a:gd name="T21" fmla="*/ 71 h 89"/>
              <a:gd name="T22" fmla="*/ 38 w 106"/>
              <a:gd name="T23" fmla="*/ 58 h 89"/>
              <a:gd name="T24" fmla="*/ 85 w 106"/>
              <a:gd name="T25" fmla="*/ 2 h 89"/>
              <a:gd name="T26" fmla="*/ 81 w 106"/>
              <a:gd name="T27" fmla="*/ 6 h 89"/>
              <a:gd name="T28" fmla="*/ 85 w 106"/>
              <a:gd name="T29" fmla="*/ 10 h 89"/>
              <a:gd name="T30" fmla="*/ 90 w 106"/>
              <a:gd name="T31" fmla="*/ 10 h 89"/>
              <a:gd name="T32" fmla="*/ 51 w 106"/>
              <a:gd name="T33" fmla="*/ 49 h 89"/>
              <a:gd name="T34" fmla="*/ 28 w 106"/>
              <a:gd name="T35" fmla="*/ 26 h 89"/>
              <a:gd name="T36" fmla="*/ 2 w 106"/>
              <a:gd name="T37" fmla="*/ 52 h 89"/>
              <a:gd name="T38" fmla="*/ 2 w 106"/>
              <a:gd name="T39" fmla="*/ 58 h 89"/>
              <a:gd name="T40" fmla="*/ 8 w 106"/>
              <a:gd name="T41" fmla="*/ 58 h 89"/>
              <a:gd name="T42" fmla="*/ 28 w 106"/>
              <a:gd name="T43" fmla="*/ 38 h 89"/>
              <a:gd name="T44" fmla="*/ 51 w 106"/>
              <a:gd name="T45" fmla="*/ 60 h 89"/>
              <a:gd name="T46" fmla="*/ 96 w 106"/>
              <a:gd name="T47" fmla="*/ 16 h 89"/>
              <a:gd name="T48" fmla="*/ 96 w 106"/>
              <a:gd name="T49" fmla="*/ 20 h 89"/>
              <a:gd name="T50" fmla="*/ 99 w 106"/>
              <a:gd name="T51" fmla="*/ 25 h 89"/>
              <a:gd name="T52" fmla="*/ 100 w 106"/>
              <a:gd name="T53" fmla="*/ 25 h 89"/>
              <a:gd name="T54" fmla="*/ 104 w 106"/>
              <a:gd name="T55" fmla="*/ 21 h 89"/>
              <a:gd name="T56" fmla="*/ 106 w 106"/>
              <a:gd name="T57" fmla="*/ 0 h 89"/>
              <a:gd name="T58" fmla="*/ 85 w 106"/>
              <a:gd name="T59" fmla="*/ 2 h 89"/>
              <a:gd name="T60" fmla="*/ 71 w 106"/>
              <a:gd name="T61" fmla="*/ 52 h 89"/>
              <a:gd name="T62" fmla="*/ 71 w 106"/>
              <a:gd name="T63" fmla="*/ 89 h 89"/>
              <a:gd name="T64" fmla="*/ 90 w 106"/>
              <a:gd name="T65" fmla="*/ 89 h 89"/>
              <a:gd name="T66" fmla="*/ 94 w 106"/>
              <a:gd name="T67" fmla="*/ 85 h 89"/>
              <a:gd name="T68" fmla="*/ 94 w 106"/>
              <a:gd name="T69" fmla="*/ 28 h 89"/>
              <a:gd name="T70" fmla="*/ 74 w 106"/>
              <a:gd name="T71" fmla="*/ 49 h 89"/>
              <a:gd name="T72" fmla="*/ 71 w 106"/>
              <a:gd name="T73" fmla="*/ 5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89">
                <a:moveTo>
                  <a:pt x="5" y="85"/>
                </a:moveTo>
                <a:cubicBezTo>
                  <a:pt x="5" y="88"/>
                  <a:pt x="6" y="89"/>
                  <a:pt x="9" y="89"/>
                </a:cubicBezTo>
                <a:cubicBezTo>
                  <a:pt x="28" y="89"/>
                  <a:pt x="28" y="89"/>
                  <a:pt x="28" y="89"/>
                </a:cubicBezTo>
                <a:cubicBezTo>
                  <a:pt x="28" y="49"/>
                  <a:pt x="28" y="49"/>
                  <a:pt x="28" y="49"/>
                </a:cubicBezTo>
                <a:cubicBezTo>
                  <a:pt x="5" y="72"/>
                  <a:pt x="5" y="72"/>
                  <a:pt x="5" y="72"/>
                </a:cubicBezTo>
                <a:lnTo>
                  <a:pt x="5" y="85"/>
                </a:lnTo>
                <a:close/>
                <a:moveTo>
                  <a:pt x="38" y="58"/>
                </a:moveTo>
                <a:cubicBezTo>
                  <a:pt x="38" y="89"/>
                  <a:pt x="38" y="89"/>
                  <a:pt x="38" y="89"/>
                </a:cubicBezTo>
                <a:cubicBezTo>
                  <a:pt x="61" y="89"/>
                  <a:pt x="61" y="89"/>
                  <a:pt x="61" y="89"/>
                </a:cubicBezTo>
                <a:cubicBezTo>
                  <a:pt x="61" y="61"/>
                  <a:pt x="61" y="61"/>
                  <a:pt x="61" y="61"/>
                </a:cubicBezTo>
                <a:cubicBezTo>
                  <a:pt x="51" y="71"/>
                  <a:pt x="51" y="71"/>
                  <a:pt x="51" y="71"/>
                </a:cubicBezTo>
                <a:lnTo>
                  <a:pt x="38" y="58"/>
                </a:lnTo>
                <a:close/>
                <a:moveTo>
                  <a:pt x="85" y="2"/>
                </a:moveTo>
                <a:cubicBezTo>
                  <a:pt x="82" y="2"/>
                  <a:pt x="81" y="4"/>
                  <a:pt x="81" y="6"/>
                </a:cubicBezTo>
                <a:cubicBezTo>
                  <a:pt x="81" y="8"/>
                  <a:pt x="83" y="10"/>
                  <a:pt x="85" y="10"/>
                </a:cubicBezTo>
                <a:cubicBezTo>
                  <a:pt x="90" y="10"/>
                  <a:pt x="90" y="10"/>
                  <a:pt x="90" y="10"/>
                </a:cubicBezTo>
                <a:cubicBezTo>
                  <a:pt x="51" y="49"/>
                  <a:pt x="51" y="49"/>
                  <a:pt x="51" y="49"/>
                </a:cubicBezTo>
                <a:cubicBezTo>
                  <a:pt x="28" y="26"/>
                  <a:pt x="28" y="26"/>
                  <a:pt x="28" y="26"/>
                </a:cubicBezTo>
                <a:cubicBezTo>
                  <a:pt x="2" y="52"/>
                  <a:pt x="2" y="52"/>
                  <a:pt x="2" y="52"/>
                </a:cubicBezTo>
                <a:cubicBezTo>
                  <a:pt x="0" y="54"/>
                  <a:pt x="0" y="57"/>
                  <a:pt x="2" y="58"/>
                </a:cubicBezTo>
                <a:cubicBezTo>
                  <a:pt x="3" y="60"/>
                  <a:pt x="6" y="60"/>
                  <a:pt x="8" y="58"/>
                </a:cubicBezTo>
                <a:cubicBezTo>
                  <a:pt x="28" y="38"/>
                  <a:pt x="28" y="38"/>
                  <a:pt x="28" y="38"/>
                </a:cubicBezTo>
                <a:cubicBezTo>
                  <a:pt x="51" y="60"/>
                  <a:pt x="51" y="60"/>
                  <a:pt x="51" y="60"/>
                </a:cubicBezTo>
                <a:cubicBezTo>
                  <a:pt x="96" y="16"/>
                  <a:pt x="96" y="16"/>
                  <a:pt x="96" y="16"/>
                </a:cubicBezTo>
                <a:cubicBezTo>
                  <a:pt x="96" y="20"/>
                  <a:pt x="96" y="20"/>
                  <a:pt x="96" y="20"/>
                </a:cubicBezTo>
                <a:cubicBezTo>
                  <a:pt x="95" y="22"/>
                  <a:pt x="97" y="24"/>
                  <a:pt x="99" y="25"/>
                </a:cubicBezTo>
                <a:cubicBezTo>
                  <a:pt x="100" y="25"/>
                  <a:pt x="100" y="25"/>
                  <a:pt x="100" y="25"/>
                </a:cubicBezTo>
                <a:cubicBezTo>
                  <a:pt x="102" y="25"/>
                  <a:pt x="104" y="23"/>
                  <a:pt x="104" y="21"/>
                </a:cubicBezTo>
                <a:cubicBezTo>
                  <a:pt x="106" y="0"/>
                  <a:pt x="106" y="0"/>
                  <a:pt x="106" y="0"/>
                </a:cubicBezTo>
                <a:lnTo>
                  <a:pt x="85" y="2"/>
                </a:lnTo>
                <a:close/>
                <a:moveTo>
                  <a:pt x="71" y="52"/>
                </a:moveTo>
                <a:cubicBezTo>
                  <a:pt x="71" y="89"/>
                  <a:pt x="71" y="89"/>
                  <a:pt x="71" y="89"/>
                </a:cubicBezTo>
                <a:cubicBezTo>
                  <a:pt x="90" y="89"/>
                  <a:pt x="90" y="89"/>
                  <a:pt x="90" y="89"/>
                </a:cubicBezTo>
                <a:cubicBezTo>
                  <a:pt x="92" y="89"/>
                  <a:pt x="94" y="88"/>
                  <a:pt x="94" y="85"/>
                </a:cubicBezTo>
                <a:cubicBezTo>
                  <a:pt x="94" y="28"/>
                  <a:pt x="94" y="28"/>
                  <a:pt x="94" y="28"/>
                </a:cubicBezTo>
                <a:cubicBezTo>
                  <a:pt x="74" y="49"/>
                  <a:pt x="74" y="49"/>
                  <a:pt x="74" y="49"/>
                </a:cubicBezTo>
                <a:lnTo>
                  <a:pt x="71" y="52"/>
                </a:ln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3" name="Freeform 737"/>
          <p:cNvSpPr>
            <a:spLocks noEditPoints="1"/>
          </p:cNvSpPr>
          <p:nvPr/>
        </p:nvSpPr>
        <p:spPr bwMode="auto">
          <a:xfrm>
            <a:off x="6958518" y="2058443"/>
            <a:ext cx="708252" cy="493456"/>
          </a:xfrm>
          <a:custGeom>
            <a:avLst/>
            <a:gdLst>
              <a:gd name="T0" fmla="*/ 99 w 122"/>
              <a:gd name="T1" fmla="*/ 36 h 85"/>
              <a:gd name="T2" fmla="*/ 49 w 122"/>
              <a:gd name="T3" fmla="*/ 0 h 85"/>
              <a:gd name="T4" fmla="*/ 0 w 122"/>
              <a:gd name="T5" fmla="*/ 36 h 85"/>
              <a:gd name="T6" fmla="*/ 16 w 122"/>
              <a:gd name="T7" fmla="*/ 62 h 85"/>
              <a:gd name="T8" fmla="*/ 0 w 122"/>
              <a:gd name="T9" fmla="*/ 72 h 85"/>
              <a:gd name="T10" fmla="*/ 34 w 122"/>
              <a:gd name="T11" fmla="*/ 70 h 85"/>
              <a:gd name="T12" fmla="*/ 49 w 122"/>
              <a:gd name="T13" fmla="*/ 72 h 85"/>
              <a:gd name="T14" fmla="*/ 99 w 122"/>
              <a:gd name="T15" fmla="*/ 36 h 85"/>
              <a:gd name="T16" fmla="*/ 59 w 122"/>
              <a:gd name="T17" fmla="*/ 51 h 85"/>
              <a:gd name="T18" fmla="*/ 27 w 122"/>
              <a:gd name="T19" fmla="*/ 51 h 85"/>
              <a:gd name="T20" fmla="*/ 27 w 122"/>
              <a:gd name="T21" fmla="*/ 47 h 85"/>
              <a:gd name="T22" fmla="*/ 59 w 122"/>
              <a:gd name="T23" fmla="*/ 47 h 85"/>
              <a:gd name="T24" fmla="*/ 59 w 122"/>
              <a:gd name="T25" fmla="*/ 51 h 85"/>
              <a:gd name="T26" fmla="*/ 72 w 122"/>
              <a:gd name="T27" fmla="*/ 39 h 85"/>
              <a:gd name="T28" fmla="*/ 27 w 122"/>
              <a:gd name="T29" fmla="*/ 39 h 85"/>
              <a:gd name="T30" fmla="*/ 27 w 122"/>
              <a:gd name="T31" fmla="*/ 34 h 85"/>
              <a:gd name="T32" fmla="*/ 72 w 122"/>
              <a:gd name="T33" fmla="*/ 34 h 85"/>
              <a:gd name="T34" fmla="*/ 72 w 122"/>
              <a:gd name="T35" fmla="*/ 39 h 85"/>
              <a:gd name="T36" fmla="*/ 72 w 122"/>
              <a:gd name="T37" fmla="*/ 26 h 85"/>
              <a:gd name="T38" fmla="*/ 27 w 122"/>
              <a:gd name="T39" fmla="*/ 26 h 85"/>
              <a:gd name="T40" fmla="*/ 27 w 122"/>
              <a:gd name="T41" fmla="*/ 22 h 85"/>
              <a:gd name="T42" fmla="*/ 72 w 122"/>
              <a:gd name="T43" fmla="*/ 22 h 85"/>
              <a:gd name="T44" fmla="*/ 72 w 122"/>
              <a:gd name="T45" fmla="*/ 26 h 85"/>
              <a:gd name="T46" fmla="*/ 109 w 122"/>
              <a:gd name="T47" fmla="*/ 73 h 85"/>
              <a:gd name="T48" fmla="*/ 122 w 122"/>
              <a:gd name="T49" fmla="*/ 52 h 85"/>
              <a:gd name="T50" fmla="*/ 102 w 122"/>
              <a:gd name="T51" fmla="*/ 27 h 85"/>
              <a:gd name="T52" fmla="*/ 103 w 122"/>
              <a:gd name="T53" fmla="*/ 36 h 85"/>
              <a:gd name="T54" fmla="*/ 60 w 122"/>
              <a:gd name="T55" fmla="*/ 76 h 85"/>
              <a:gd name="T56" fmla="*/ 82 w 122"/>
              <a:gd name="T57" fmla="*/ 80 h 85"/>
              <a:gd name="T58" fmla="*/ 95 w 122"/>
              <a:gd name="T59" fmla="*/ 79 h 85"/>
              <a:gd name="T60" fmla="*/ 122 w 122"/>
              <a:gd name="T61" fmla="*/ 80 h 85"/>
              <a:gd name="T62" fmla="*/ 109 w 122"/>
              <a:gd name="T63"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85">
                <a:moveTo>
                  <a:pt x="99" y="36"/>
                </a:moveTo>
                <a:cubicBezTo>
                  <a:pt x="99" y="16"/>
                  <a:pt x="77" y="0"/>
                  <a:pt x="49" y="0"/>
                </a:cubicBezTo>
                <a:cubicBezTo>
                  <a:pt x="22" y="0"/>
                  <a:pt x="0" y="16"/>
                  <a:pt x="0" y="36"/>
                </a:cubicBezTo>
                <a:cubicBezTo>
                  <a:pt x="0" y="46"/>
                  <a:pt x="6" y="56"/>
                  <a:pt x="16" y="62"/>
                </a:cubicBezTo>
                <a:cubicBezTo>
                  <a:pt x="13" y="66"/>
                  <a:pt x="8" y="71"/>
                  <a:pt x="0" y="72"/>
                </a:cubicBezTo>
                <a:cubicBezTo>
                  <a:pt x="0" y="72"/>
                  <a:pt x="19" y="78"/>
                  <a:pt x="34" y="70"/>
                </a:cubicBezTo>
                <a:cubicBezTo>
                  <a:pt x="39" y="71"/>
                  <a:pt x="44" y="72"/>
                  <a:pt x="49" y="72"/>
                </a:cubicBezTo>
                <a:cubicBezTo>
                  <a:pt x="77" y="72"/>
                  <a:pt x="99" y="56"/>
                  <a:pt x="99" y="36"/>
                </a:cubicBezTo>
                <a:close/>
                <a:moveTo>
                  <a:pt x="59" y="51"/>
                </a:moveTo>
                <a:cubicBezTo>
                  <a:pt x="27" y="51"/>
                  <a:pt x="27" y="51"/>
                  <a:pt x="27" y="51"/>
                </a:cubicBezTo>
                <a:cubicBezTo>
                  <a:pt x="27" y="47"/>
                  <a:pt x="27" y="47"/>
                  <a:pt x="27" y="47"/>
                </a:cubicBezTo>
                <a:cubicBezTo>
                  <a:pt x="59" y="47"/>
                  <a:pt x="59" y="47"/>
                  <a:pt x="59" y="47"/>
                </a:cubicBezTo>
                <a:lnTo>
                  <a:pt x="59" y="51"/>
                </a:lnTo>
                <a:close/>
                <a:moveTo>
                  <a:pt x="72" y="39"/>
                </a:moveTo>
                <a:cubicBezTo>
                  <a:pt x="27" y="39"/>
                  <a:pt x="27" y="39"/>
                  <a:pt x="27" y="39"/>
                </a:cubicBezTo>
                <a:cubicBezTo>
                  <a:pt x="27" y="34"/>
                  <a:pt x="27" y="34"/>
                  <a:pt x="27" y="34"/>
                </a:cubicBezTo>
                <a:cubicBezTo>
                  <a:pt x="72" y="34"/>
                  <a:pt x="72" y="34"/>
                  <a:pt x="72" y="34"/>
                </a:cubicBezTo>
                <a:lnTo>
                  <a:pt x="72" y="39"/>
                </a:lnTo>
                <a:close/>
                <a:moveTo>
                  <a:pt x="72" y="26"/>
                </a:moveTo>
                <a:cubicBezTo>
                  <a:pt x="27" y="26"/>
                  <a:pt x="27" y="26"/>
                  <a:pt x="27" y="26"/>
                </a:cubicBezTo>
                <a:cubicBezTo>
                  <a:pt x="27" y="22"/>
                  <a:pt x="27" y="22"/>
                  <a:pt x="27" y="22"/>
                </a:cubicBezTo>
                <a:cubicBezTo>
                  <a:pt x="72" y="22"/>
                  <a:pt x="72" y="22"/>
                  <a:pt x="72" y="22"/>
                </a:cubicBezTo>
                <a:lnTo>
                  <a:pt x="72" y="26"/>
                </a:lnTo>
                <a:close/>
                <a:moveTo>
                  <a:pt x="109" y="73"/>
                </a:moveTo>
                <a:cubicBezTo>
                  <a:pt x="117" y="68"/>
                  <a:pt x="122" y="60"/>
                  <a:pt x="122" y="52"/>
                </a:cubicBezTo>
                <a:cubicBezTo>
                  <a:pt x="122" y="41"/>
                  <a:pt x="114" y="32"/>
                  <a:pt x="102" y="27"/>
                </a:cubicBezTo>
                <a:cubicBezTo>
                  <a:pt x="103" y="30"/>
                  <a:pt x="103" y="33"/>
                  <a:pt x="103" y="36"/>
                </a:cubicBezTo>
                <a:cubicBezTo>
                  <a:pt x="103" y="56"/>
                  <a:pt x="85" y="72"/>
                  <a:pt x="60" y="76"/>
                </a:cubicBezTo>
                <a:cubicBezTo>
                  <a:pt x="67" y="79"/>
                  <a:pt x="74" y="80"/>
                  <a:pt x="82" y="80"/>
                </a:cubicBezTo>
                <a:cubicBezTo>
                  <a:pt x="87" y="80"/>
                  <a:pt x="91" y="80"/>
                  <a:pt x="95" y="79"/>
                </a:cubicBezTo>
                <a:cubicBezTo>
                  <a:pt x="106" y="85"/>
                  <a:pt x="122" y="80"/>
                  <a:pt x="122" y="80"/>
                </a:cubicBezTo>
                <a:cubicBezTo>
                  <a:pt x="115" y="80"/>
                  <a:pt x="111" y="76"/>
                  <a:pt x="109" y="73"/>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4" name="Freeform 739"/>
          <p:cNvSpPr>
            <a:spLocks noEditPoints="1"/>
          </p:cNvSpPr>
          <p:nvPr/>
        </p:nvSpPr>
        <p:spPr bwMode="auto">
          <a:xfrm>
            <a:off x="7117633" y="4091778"/>
            <a:ext cx="493456" cy="597948"/>
          </a:xfrm>
          <a:custGeom>
            <a:avLst/>
            <a:gdLst>
              <a:gd name="T0" fmla="*/ 49 w 85"/>
              <a:gd name="T1" fmla="*/ 12 h 103"/>
              <a:gd name="T2" fmla="*/ 13 w 85"/>
              <a:gd name="T3" fmla="*/ 13 h 103"/>
              <a:gd name="T4" fmla="*/ 13 w 85"/>
              <a:gd name="T5" fmla="*/ 59 h 103"/>
              <a:gd name="T6" fmla="*/ 49 w 85"/>
              <a:gd name="T7" fmla="*/ 59 h 103"/>
              <a:gd name="T8" fmla="*/ 85 w 85"/>
              <a:gd name="T9" fmla="*/ 56 h 103"/>
              <a:gd name="T10" fmla="*/ 85 w 85"/>
              <a:gd name="T11" fmla="*/ 9 h 103"/>
              <a:gd name="T12" fmla="*/ 49 w 85"/>
              <a:gd name="T13" fmla="*/ 12 h 103"/>
              <a:gd name="T14" fmla="*/ 5 w 85"/>
              <a:gd name="T15" fmla="*/ 7 h 103"/>
              <a:gd name="T16" fmla="*/ 0 w 85"/>
              <a:gd name="T17" fmla="*/ 11 h 103"/>
              <a:gd name="T18" fmla="*/ 0 w 85"/>
              <a:gd name="T19" fmla="*/ 99 h 103"/>
              <a:gd name="T20" fmla="*/ 5 w 85"/>
              <a:gd name="T21" fmla="*/ 103 h 103"/>
              <a:gd name="T22" fmla="*/ 9 w 85"/>
              <a:gd name="T23" fmla="*/ 99 h 103"/>
              <a:gd name="T24" fmla="*/ 9 w 85"/>
              <a:gd name="T25" fmla="*/ 11 h 103"/>
              <a:gd name="T26" fmla="*/ 5 w 85"/>
              <a:gd name="T27" fmla="*/ 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3">
                <a:moveTo>
                  <a:pt x="49" y="12"/>
                </a:moveTo>
                <a:cubicBezTo>
                  <a:pt x="25" y="0"/>
                  <a:pt x="13" y="13"/>
                  <a:pt x="13" y="13"/>
                </a:cubicBezTo>
                <a:cubicBezTo>
                  <a:pt x="13" y="59"/>
                  <a:pt x="13" y="59"/>
                  <a:pt x="13" y="59"/>
                </a:cubicBezTo>
                <a:cubicBezTo>
                  <a:pt x="13" y="59"/>
                  <a:pt x="25" y="46"/>
                  <a:pt x="49" y="59"/>
                </a:cubicBezTo>
                <a:cubicBezTo>
                  <a:pt x="73" y="71"/>
                  <a:pt x="85" y="56"/>
                  <a:pt x="85" y="56"/>
                </a:cubicBezTo>
                <a:cubicBezTo>
                  <a:pt x="85" y="9"/>
                  <a:pt x="85" y="9"/>
                  <a:pt x="85" y="9"/>
                </a:cubicBezTo>
                <a:cubicBezTo>
                  <a:pt x="85" y="9"/>
                  <a:pt x="73" y="25"/>
                  <a:pt x="49" y="12"/>
                </a:cubicBezTo>
                <a:close/>
                <a:moveTo>
                  <a:pt x="5" y="7"/>
                </a:moveTo>
                <a:cubicBezTo>
                  <a:pt x="2" y="7"/>
                  <a:pt x="0" y="9"/>
                  <a:pt x="0" y="11"/>
                </a:cubicBezTo>
                <a:cubicBezTo>
                  <a:pt x="0" y="99"/>
                  <a:pt x="0" y="99"/>
                  <a:pt x="0" y="99"/>
                </a:cubicBezTo>
                <a:cubicBezTo>
                  <a:pt x="0" y="101"/>
                  <a:pt x="2" y="103"/>
                  <a:pt x="5" y="103"/>
                </a:cubicBezTo>
                <a:cubicBezTo>
                  <a:pt x="7" y="103"/>
                  <a:pt x="9" y="101"/>
                  <a:pt x="9" y="99"/>
                </a:cubicBezTo>
                <a:cubicBezTo>
                  <a:pt x="9" y="11"/>
                  <a:pt x="9" y="11"/>
                  <a:pt x="9" y="11"/>
                </a:cubicBezTo>
                <a:cubicBezTo>
                  <a:pt x="9" y="9"/>
                  <a:pt x="7" y="7"/>
                  <a:pt x="5" y="7"/>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nvGrpSpPr>
          <p:cNvPr id="31" name="组合 30"/>
          <p:cNvGrpSpPr/>
          <p:nvPr/>
        </p:nvGrpSpPr>
        <p:grpSpPr>
          <a:xfrm>
            <a:off x="0" y="-6697"/>
            <a:ext cx="5355366" cy="861175"/>
            <a:chOff x="74343" y="-18337"/>
            <a:chExt cx="5355366"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1906604" y="263170"/>
              <a:ext cx="352310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cs typeface="+mn-ea"/>
                  <a:sym typeface="+mn-lt"/>
                </a:rPr>
                <a:t>数据准备</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30" name="矩形 29"/>
          <p:cNvSpPr/>
          <p:nvPr/>
        </p:nvSpPr>
        <p:spPr>
          <a:xfrm>
            <a:off x="3706815" y="276101"/>
            <a:ext cx="7007046" cy="523220"/>
          </a:xfrm>
          <a:prstGeom prst="rect">
            <a:avLst/>
          </a:prstGeom>
        </p:spPr>
        <p:txBody>
          <a:bodyPr wrap="none">
            <a:spAutoFit/>
          </a:bodyPr>
          <a:lstStyle/>
          <a:p>
            <a:r>
              <a:rPr lang="zh-CN" altLang="en-US" sz="2800" dirty="0"/>
              <a:t>数据准备</a:t>
            </a:r>
            <a:r>
              <a:rPr lang="en-US" altLang="zh-CN" sz="2800" dirty="0"/>
              <a:t>——</a:t>
            </a:r>
            <a:r>
              <a:rPr lang="zh-CN" altLang="en-US" sz="2800" dirty="0"/>
              <a:t>携程旅游提供的往年航班信息</a:t>
            </a:r>
          </a:p>
        </p:txBody>
      </p:sp>
      <p:sp>
        <p:nvSpPr>
          <p:cNvPr id="47" name="矩形 46"/>
          <p:cNvSpPr/>
          <p:nvPr/>
        </p:nvSpPr>
        <p:spPr>
          <a:xfrm>
            <a:off x="6169152" y="2058443"/>
            <a:ext cx="5594801" cy="523220"/>
          </a:xfrm>
          <a:prstGeom prst="rect">
            <a:avLst/>
          </a:prstGeom>
        </p:spPr>
        <p:txBody>
          <a:bodyPr wrap="none">
            <a:spAutoFit/>
          </a:bodyPr>
          <a:lstStyle/>
          <a:p>
            <a:r>
              <a:rPr lang="zh-CN" altLang="en-US" sz="2800" dirty="0"/>
              <a:t>原数据量：</a:t>
            </a:r>
            <a:r>
              <a:rPr lang="en-US" altLang="zh-CN" sz="2800" dirty="0"/>
              <a:t>751</a:t>
            </a:r>
            <a:r>
              <a:rPr lang="zh-CN" altLang="en-US" sz="2800" dirty="0"/>
              <a:t>万</a:t>
            </a:r>
            <a:r>
              <a:rPr lang="en-US" altLang="zh-CN" sz="2800" dirty="0"/>
              <a:t> </a:t>
            </a:r>
            <a:r>
              <a:rPr lang="zh-CN" altLang="en-US" sz="2800" dirty="0"/>
              <a:t>削减为：</a:t>
            </a:r>
            <a:r>
              <a:rPr lang="en-US" altLang="zh-CN" sz="2800" dirty="0"/>
              <a:t>1</a:t>
            </a:r>
            <a:r>
              <a:rPr lang="zh-CN" altLang="en-US" sz="2800" dirty="0"/>
              <a:t>万</a:t>
            </a:r>
            <a:r>
              <a:rPr lang="en-US" altLang="zh-CN" sz="2800" dirty="0"/>
              <a:t>5</a:t>
            </a:r>
            <a:r>
              <a:rPr lang="zh-CN" altLang="en-US" sz="2800" dirty="0"/>
              <a:t>千</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00" y="863921"/>
            <a:ext cx="4871780" cy="5793265"/>
          </a:xfrm>
          <a:prstGeom prst="rect">
            <a:avLst/>
          </a:prstGeom>
        </p:spPr>
      </p:pic>
      <p:sp>
        <p:nvSpPr>
          <p:cNvPr id="14" name="矩形 13"/>
          <p:cNvSpPr/>
          <p:nvPr/>
        </p:nvSpPr>
        <p:spPr>
          <a:xfrm>
            <a:off x="5603300" y="4117876"/>
            <a:ext cx="6647974" cy="1815882"/>
          </a:xfrm>
          <a:prstGeom prst="rect">
            <a:avLst/>
          </a:prstGeom>
        </p:spPr>
        <p:txBody>
          <a:bodyPr wrap="none">
            <a:spAutoFit/>
          </a:bodyPr>
          <a:lstStyle/>
          <a:p>
            <a:r>
              <a:rPr lang="zh-CN" altLang="en-US" sz="2800" dirty="0"/>
              <a:t>原因：</a:t>
            </a:r>
            <a:endParaRPr lang="en-US" altLang="zh-CN" sz="2800" dirty="0"/>
          </a:p>
          <a:p>
            <a:r>
              <a:rPr lang="zh-CN" altLang="en-US" sz="2800" dirty="0"/>
              <a:t>我们初步数据清洗的时候</a:t>
            </a:r>
            <a:endParaRPr lang="en-US" altLang="zh-CN" sz="2800" dirty="0"/>
          </a:p>
          <a:p>
            <a:r>
              <a:rPr lang="zh-CN" altLang="en-US" sz="2800" dirty="0"/>
              <a:t>清洗掉了两个机场之间同一天的重复航线</a:t>
            </a:r>
            <a:endParaRPr lang="en-US" altLang="zh-CN" sz="2800" dirty="0"/>
          </a:p>
          <a:p>
            <a:r>
              <a:rPr lang="zh-CN" altLang="en-US" sz="2800" dirty="0"/>
              <a:t>并且只选择全国机场中的部分机场</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barn(inVertical)">
                                      <p:cBhvr>
                                        <p:cTn id="10" dur="500"/>
                                        <p:tgtEl>
                                          <p:spTgt spid="4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7"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Freeform 731"/>
          <p:cNvSpPr>
            <a:spLocks noEditPoints="1"/>
          </p:cNvSpPr>
          <p:nvPr/>
        </p:nvSpPr>
        <p:spPr bwMode="auto">
          <a:xfrm>
            <a:off x="4515893" y="1974267"/>
            <a:ext cx="452818" cy="661808"/>
          </a:xfrm>
          <a:custGeom>
            <a:avLst/>
            <a:gdLst>
              <a:gd name="T0" fmla="*/ 22 w 78"/>
              <a:gd name="T1" fmla="*/ 99 h 114"/>
              <a:gd name="T2" fmla="*/ 23 w 78"/>
              <a:gd name="T3" fmla="*/ 105 h 114"/>
              <a:gd name="T4" fmla="*/ 29 w 78"/>
              <a:gd name="T5" fmla="*/ 108 h 114"/>
              <a:gd name="T6" fmla="*/ 29 w 78"/>
              <a:gd name="T7" fmla="*/ 112 h 114"/>
              <a:gd name="T8" fmla="*/ 39 w 78"/>
              <a:gd name="T9" fmla="*/ 114 h 114"/>
              <a:gd name="T10" fmla="*/ 49 w 78"/>
              <a:gd name="T11" fmla="*/ 112 h 114"/>
              <a:gd name="T12" fmla="*/ 49 w 78"/>
              <a:gd name="T13" fmla="*/ 108 h 114"/>
              <a:gd name="T14" fmla="*/ 55 w 78"/>
              <a:gd name="T15" fmla="*/ 105 h 114"/>
              <a:gd name="T16" fmla="*/ 56 w 78"/>
              <a:gd name="T17" fmla="*/ 99 h 114"/>
              <a:gd name="T18" fmla="*/ 39 w 78"/>
              <a:gd name="T19" fmla="*/ 102 h 114"/>
              <a:gd name="T20" fmla="*/ 22 w 78"/>
              <a:gd name="T21" fmla="*/ 99 h 114"/>
              <a:gd name="T22" fmla="*/ 21 w 78"/>
              <a:gd name="T23" fmla="*/ 88 h 114"/>
              <a:gd name="T24" fmla="*/ 22 w 78"/>
              <a:gd name="T25" fmla="*/ 94 h 114"/>
              <a:gd name="T26" fmla="*/ 39 w 78"/>
              <a:gd name="T27" fmla="*/ 97 h 114"/>
              <a:gd name="T28" fmla="*/ 56 w 78"/>
              <a:gd name="T29" fmla="*/ 94 h 114"/>
              <a:gd name="T30" fmla="*/ 57 w 78"/>
              <a:gd name="T31" fmla="*/ 88 h 114"/>
              <a:gd name="T32" fmla="*/ 39 w 78"/>
              <a:gd name="T33" fmla="*/ 91 h 114"/>
              <a:gd name="T34" fmla="*/ 21 w 78"/>
              <a:gd name="T35" fmla="*/ 88 h 114"/>
              <a:gd name="T36" fmla="*/ 48 w 78"/>
              <a:gd name="T37" fmla="*/ 54 h 114"/>
              <a:gd name="T38" fmla="*/ 39 w 78"/>
              <a:gd name="T39" fmla="*/ 38 h 114"/>
              <a:gd name="T40" fmla="*/ 30 w 78"/>
              <a:gd name="T41" fmla="*/ 54 h 114"/>
              <a:gd name="T42" fmla="*/ 27 w 78"/>
              <a:gd name="T43" fmla="*/ 46 h 114"/>
              <a:gd name="T44" fmla="*/ 21 w 78"/>
              <a:gd name="T45" fmla="*/ 49 h 114"/>
              <a:gd name="T46" fmla="*/ 30 w 78"/>
              <a:gd name="T47" fmla="*/ 68 h 114"/>
              <a:gd name="T48" fmla="*/ 39 w 78"/>
              <a:gd name="T49" fmla="*/ 51 h 114"/>
              <a:gd name="T50" fmla="*/ 48 w 78"/>
              <a:gd name="T51" fmla="*/ 68 h 114"/>
              <a:gd name="T52" fmla="*/ 57 w 78"/>
              <a:gd name="T53" fmla="*/ 49 h 114"/>
              <a:gd name="T54" fmla="*/ 51 w 78"/>
              <a:gd name="T55" fmla="*/ 46 h 114"/>
              <a:gd name="T56" fmla="*/ 48 w 78"/>
              <a:gd name="T57" fmla="*/ 54 h 114"/>
              <a:gd name="T58" fmla="*/ 39 w 78"/>
              <a:gd name="T59" fmla="*/ 16 h 114"/>
              <a:gd name="T60" fmla="*/ 41 w 78"/>
              <a:gd name="T61" fmla="*/ 14 h 114"/>
              <a:gd name="T62" fmla="*/ 39 w 78"/>
              <a:gd name="T63" fmla="*/ 12 h 114"/>
              <a:gd name="T64" fmla="*/ 12 w 78"/>
              <a:gd name="T65" fmla="*/ 39 h 114"/>
              <a:gd name="T66" fmla="*/ 14 w 78"/>
              <a:gd name="T67" fmla="*/ 41 h 114"/>
              <a:gd name="T68" fmla="*/ 16 w 78"/>
              <a:gd name="T69" fmla="*/ 39 h 114"/>
              <a:gd name="T70" fmla="*/ 39 w 78"/>
              <a:gd name="T71" fmla="*/ 16 h 114"/>
              <a:gd name="T72" fmla="*/ 39 w 78"/>
              <a:gd name="T73" fmla="*/ 0 h 114"/>
              <a:gd name="T74" fmla="*/ 0 w 78"/>
              <a:gd name="T75" fmla="*/ 39 h 114"/>
              <a:gd name="T76" fmla="*/ 19 w 78"/>
              <a:gd name="T77" fmla="*/ 73 h 114"/>
              <a:gd name="T78" fmla="*/ 20 w 78"/>
              <a:gd name="T79" fmla="*/ 83 h 114"/>
              <a:gd name="T80" fmla="*/ 39 w 78"/>
              <a:gd name="T81" fmla="*/ 87 h 114"/>
              <a:gd name="T82" fmla="*/ 58 w 78"/>
              <a:gd name="T83" fmla="*/ 83 h 114"/>
              <a:gd name="T84" fmla="*/ 59 w 78"/>
              <a:gd name="T85" fmla="*/ 73 h 114"/>
              <a:gd name="T86" fmla="*/ 78 w 78"/>
              <a:gd name="T87" fmla="*/ 39 h 114"/>
              <a:gd name="T88" fmla="*/ 39 w 78"/>
              <a:gd name="T89" fmla="*/ 0 h 114"/>
              <a:gd name="T90" fmla="*/ 54 w 78"/>
              <a:gd name="T91" fmla="*/ 68 h 114"/>
              <a:gd name="T92" fmla="*/ 53 w 78"/>
              <a:gd name="T93" fmla="*/ 78 h 114"/>
              <a:gd name="T94" fmla="*/ 39 w 78"/>
              <a:gd name="T95" fmla="*/ 80 h 114"/>
              <a:gd name="T96" fmla="*/ 25 w 78"/>
              <a:gd name="T97" fmla="*/ 78 h 114"/>
              <a:gd name="T98" fmla="*/ 25 w 78"/>
              <a:gd name="T99" fmla="*/ 68 h 114"/>
              <a:gd name="T100" fmla="*/ 7 w 78"/>
              <a:gd name="T101" fmla="*/ 39 h 114"/>
              <a:gd name="T102" fmla="*/ 39 w 78"/>
              <a:gd name="T103" fmla="*/ 7 h 114"/>
              <a:gd name="T104" fmla="*/ 71 w 78"/>
              <a:gd name="T105" fmla="*/ 39 h 114"/>
              <a:gd name="T106" fmla="*/ 54 w 78"/>
              <a:gd name="T107" fmla="*/ 6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4">
                <a:moveTo>
                  <a:pt x="22" y="99"/>
                </a:moveTo>
                <a:cubicBezTo>
                  <a:pt x="23" y="105"/>
                  <a:pt x="23" y="105"/>
                  <a:pt x="23" y="105"/>
                </a:cubicBezTo>
                <a:cubicBezTo>
                  <a:pt x="23" y="105"/>
                  <a:pt x="25" y="107"/>
                  <a:pt x="29" y="108"/>
                </a:cubicBezTo>
                <a:cubicBezTo>
                  <a:pt x="29" y="112"/>
                  <a:pt x="29" y="112"/>
                  <a:pt x="29" y="112"/>
                </a:cubicBezTo>
                <a:cubicBezTo>
                  <a:pt x="29" y="112"/>
                  <a:pt x="31" y="114"/>
                  <a:pt x="39" y="114"/>
                </a:cubicBezTo>
                <a:cubicBezTo>
                  <a:pt x="47" y="114"/>
                  <a:pt x="49" y="112"/>
                  <a:pt x="49" y="112"/>
                </a:cubicBezTo>
                <a:cubicBezTo>
                  <a:pt x="49" y="108"/>
                  <a:pt x="49" y="108"/>
                  <a:pt x="49" y="108"/>
                </a:cubicBezTo>
                <a:cubicBezTo>
                  <a:pt x="53" y="107"/>
                  <a:pt x="55" y="105"/>
                  <a:pt x="55" y="105"/>
                </a:cubicBezTo>
                <a:cubicBezTo>
                  <a:pt x="56" y="99"/>
                  <a:pt x="56" y="99"/>
                  <a:pt x="56" y="99"/>
                </a:cubicBezTo>
                <a:cubicBezTo>
                  <a:pt x="51" y="101"/>
                  <a:pt x="45" y="102"/>
                  <a:pt x="39" y="102"/>
                </a:cubicBezTo>
                <a:cubicBezTo>
                  <a:pt x="33" y="102"/>
                  <a:pt x="27" y="101"/>
                  <a:pt x="22" y="99"/>
                </a:cubicBezTo>
                <a:close/>
                <a:moveTo>
                  <a:pt x="21" y="88"/>
                </a:moveTo>
                <a:cubicBezTo>
                  <a:pt x="22" y="94"/>
                  <a:pt x="22" y="94"/>
                  <a:pt x="22" y="94"/>
                </a:cubicBezTo>
                <a:cubicBezTo>
                  <a:pt x="27" y="96"/>
                  <a:pt x="33" y="97"/>
                  <a:pt x="39" y="97"/>
                </a:cubicBezTo>
                <a:cubicBezTo>
                  <a:pt x="45" y="97"/>
                  <a:pt x="51" y="96"/>
                  <a:pt x="56" y="94"/>
                </a:cubicBezTo>
                <a:cubicBezTo>
                  <a:pt x="57" y="88"/>
                  <a:pt x="57" y="88"/>
                  <a:pt x="57" y="88"/>
                </a:cubicBezTo>
                <a:cubicBezTo>
                  <a:pt x="52" y="90"/>
                  <a:pt x="46" y="91"/>
                  <a:pt x="39" y="91"/>
                </a:cubicBezTo>
                <a:cubicBezTo>
                  <a:pt x="32" y="91"/>
                  <a:pt x="26" y="90"/>
                  <a:pt x="21" y="88"/>
                </a:cubicBezTo>
                <a:close/>
                <a:moveTo>
                  <a:pt x="48" y="54"/>
                </a:moveTo>
                <a:cubicBezTo>
                  <a:pt x="39" y="38"/>
                  <a:pt x="39" y="38"/>
                  <a:pt x="39" y="38"/>
                </a:cubicBezTo>
                <a:cubicBezTo>
                  <a:pt x="30" y="54"/>
                  <a:pt x="30" y="54"/>
                  <a:pt x="30" y="54"/>
                </a:cubicBezTo>
                <a:cubicBezTo>
                  <a:pt x="27" y="46"/>
                  <a:pt x="27" y="46"/>
                  <a:pt x="27" y="46"/>
                </a:cubicBezTo>
                <a:cubicBezTo>
                  <a:pt x="21" y="49"/>
                  <a:pt x="21" y="49"/>
                  <a:pt x="21" y="49"/>
                </a:cubicBezTo>
                <a:cubicBezTo>
                  <a:pt x="30" y="68"/>
                  <a:pt x="30" y="68"/>
                  <a:pt x="30" y="68"/>
                </a:cubicBezTo>
                <a:cubicBezTo>
                  <a:pt x="39" y="51"/>
                  <a:pt x="39" y="51"/>
                  <a:pt x="39" y="51"/>
                </a:cubicBezTo>
                <a:cubicBezTo>
                  <a:pt x="48" y="68"/>
                  <a:pt x="48" y="68"/>
                  <a:pt x="48" y="68"/>
                </a:cubicBezTo>
                <a:cubicBezTo>
                  <a:pt x="57" y="49"/>
                  <a:pt x="57" y="49"/>
                  <a:pt x="57" y="49"/>
                </a:cubicBezTo>
                <a:cubicBezTo>
                  <a:pt x="51" y="46"/>
                  <a:pt x="51" y="46"/>
                  <a:pt x="51" y="46"/>
                </a:cubicBezTo>
                <a:lnTo>
                  <a:pt x="48" y="54"/>
                </a:lnTo>
                <a:close/>
                <a:moveTo>
                  <a:pt x="39" y="16"/>
                </a:moveTo>
                <a:cubicBezTo>
                  <a:pt x="40" y="16"/>
                  <a:pt x="41" y="15"/>
                  <a:pt x="41" y="14"/>
                </a:cubicBezTo>
                <a:cubicBezTo>
                  <a:pt x="41" y="13"/>
                  <a:pt x="40" y="12"/>
                  <a:pt x="39" y="12"/>
                </a:cubicBezTo>
                <a:cubicBezTo>
                  <a:pt x="24" y="12"/>
                  <a:pt x="12" y="24"/>
                  <a:pt x="12" y="39"/>
                </a:cubicBezTo>
                <a:cubicBezTo>
                  <a:pt x="12" y="41"/>
                  <a:pt x="13" y="41"/>
                  <a:pt x="14" y="41"/>
                </a:cubicBezTo>
                <a:cubicBezTo>
                  <a:pt x="15" y="41"/>
                  <a:pt x="16" y="41"/>
                  <a:pt x="16" y="39"/>
                </a:cubicBezTo>
                <a:cubicBezTo>
                  <a:pt x="16" y="27"/>
                  <a:pt x="26" y="16"/>
                  <a:pt x="39" y="16"/>
                </a:cubicBezTo>
                <a:close/>
                <a:moveTo>
                  <a:pt x="39" y="0"/>
                </a:moveTo>
                <a:cubicBezTo>
                  <a:pt x="17" y="0"/>
                  <a:pt x="0" y="18"/>
                  <a:pt x="0" y="39"/>
                </a:cubicBezTo>
                <a:cubicBezTo>
                  <a:pt x="0" y="54"/>
                  <a:pt x="7" y="66"/>
                  <a:pt x="19" y="73"/>
                </a:cubicBezTo>
                <a:cubicBezTo>
                  <a:pt x="20" y="83"/>
                  <a:pt x="20" y="83"/>
                  <a:pt x="20" y="83"/>
                </a:cubicBezTo>
                <a:cubicBezTo>
                  <a:pt x="26" y="85"/>
                  <a:pt x="32" y="87"/>
                  <a:pt x="39" y="87"/>
                </a:cubicBezTo>
                <a:cubicBezTo>
                  <a:pt x="46" y="87"/>
                  <a:pt x="52" y="85"/>
                  <a:pt x="58" y="83"/>
                </a:cubicBezTo>
                <a:cubicBezTo>
                  <a:pt x="59" y="73"/>
                  <a:pt x="59" y="73"/>
                  <a:pt x="59" y="73"/>
                </a:cubicBezTo>
                <a:cubicBezTo>
                  <a:pt x="71" y="66"/>
                  <a:pt x="78" y="54"/>
                  <a:pt x="78" y="39"/>
                </a:cubicBezTo>
                <a:cubicBezTo>
                  <a:pt x="78" y="18"/>
                  <a:pt x="61" y="0"/>
                  <a:pt x="39" y="0"/>
                </a:cubicBezTo>
                <a:close/>
                <a:moveTo>
                  <a:pt x="54" y="68"/>
                </a:moveTo>
                <a:cubicBezTo>
                  <a:pt x="53" y="78"/>
                  <a:pt x="53" y="78"/>
                  <a:pt x="53" y="78"/>
                </a:cubicBezTo>
                <a:cubicBezTo>
                  <a:pt x="53" y="78"/>
                  <a:pt x="49" y="80"/>
                  <a:pt x="39" y="80"/>
                </a:cubicBezTo>
                <a:cubicBezTo>
                  <a:pt x="29" y="80"/>
                  <a:pt x="25" y="78"/>
                  <a:pt x="25" y="78"/>
                </a:cubicBezTo>
                <a:cubicBezTo>
                  <a:pt x="25" y="68"/>
                  <a:pt x="25" y="68"/>
                  <a:pt x="25" y="68"/>
                </a:cubicBezTo>
                <a:cubicBezTo>
                  <a:pt x="14" y="63"/>
                  <a:pt x="7" y="52"/>
                  <a:pt x="7" y="39"/>
                </a:cubicBezTo>
                <a:cubicBezTo>
                  <a:pt x="7" y="22"/>
                  <a:pt x="21" y="7"/>
                  <a:pt x="39" y="7"/>
                </a:cubicBezTo>
                <a:cubicBezTo>
                  <a:pt x="57" y="7"/>
                  <a:pt x="71" y="22"/>
                  <a:pt x="71" y="39"/>
                </a:cubicBezTo>
                <a:cubicBezTo>
                  <a:pt x="71" y="52"/>
                  <a:pt x="64" y="63"/>
                  <a:pt x="54" y="68"/>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2" name="Freeform 733"/>
          <p:cNvSpPr>
            <a:spLocks noEditPoints="1"/>
          </p:cNvSpPr>
          <p:nvPr/>
        </p:nvSpPr>
        <p:spPr bwMode="auto">
          <a:xfrm>
            <a:off x="4485361" y="4069062"/>
            <a:ext cx="615368" cy="516674"/>
          </a:xfrm>
          <a:custGeom>
            <a:avLst/>
            <a:gdLst>
              <a:gd name="T0" fmla="*/ 5 w 106"/>
              <a:gd name="T1" fmla="*/ 85 h 89"/>
              <a:gd name="T2" fmla="*/ 9 w 106"/>
              <a:gd name="T3" fmla="*/ 89 h 89"/>
              <a:gd name="T4" fmla="*/ 28 w 106"/>
              <a:gd name="T5" fmla="*/ 89 h 89"/>
              <a:gd name="T6" fmla="*/ 28 w 106"/>
              <a:gd name="T7" fmla="*/ 49 h 89"/>
              <a:gd name="T8" fmla="*/ 5 w 106"/>
              <a:gd name="T9" fmla="*/ 72 h 89"/>
              <a:gd name="T10" fmla="*/ 5 w 106"/>
              <a:gd name="T11" fmla="*/ 85 h 89"/>
              <a:gd name="T12" fmla="*/ 38 w 106"/>
              <a:gd name="T13" fmla="*/ 58 h 89"/>
              <a:gd name="T14" fmla="*/ 38 w 106"/>
              <a:gd name="T15" fmla="*/ 89 h 89"/>
              <a:gd name="T16" fmla="*/ 61 w 106"/>
              <a:gd name="T17" fmla="*/ 89 h 89"/>
              <a:gd name="T18" fmla="*/ 61 w 106"/>
              <a:gd name="T19" fmla="*/ 61 h 89"/>
              <a:gd name="T20" fmla="*/ 51 w 106"/>
              <a:gd name="T21" fmla="*/ 71 h 89"/>
              <a:gd name="T22" fmla="*/ 38 w 106"/>
              <a:gd name="T23" fmla="*/ 58 h 89"/>
              <a:gd name="T24" fmla="*/ 85 w 106"/>
              <a:gd name="T25" fmla="*/ 2 h 89"/>
              <a:gd name="T26" fmla="*/ 81 w 106"/>
              <a:gd name="T27" fmla="*/ 6 h 89"/>
              <a:gd name="T28" fmla="*/ 85 w 106"/>
              <a:gd name="T29" fmla="*/ 10 h 89"/>
              <a:gd name="T30" fmla="*/ 90 w 106"/>
              <a:gd name="T31" fmla="*/ 10 h 89"/>
              <a:gd name="T32" fmla="*/ 51 w 106"/>
              <a:gd name="T33" fmla="*/ 49 h 89"/>
              <a:gd name="T34" fmla="*/ 28 w 106"/>
              <a:gd name="T35" fmla="*/ 26 h 89"/>
              <a:gd name="T36" fmla="*/ 2 w 106"/>
              <a:gd name="T37" fmla="*/ 52 h 89"/>
              <a:gd name="T38" fmla="*/ 2 w 106"/>
              <a:gd name="T39" fmla="*/ 58 h 89"/>
              <a:gd name="T40" fmla="*/ 8 w 106"/>
              <a:gd name="T41" fmla="*/ 58 h 89"/>
              <a:gd name="T42" fmla="*/ 28 w 106"/>
              <a:gd name="T43" fmla="*/ 38 h 89"/>
              <a:gd name="T44" fmla="*/ 51 w 106"/>
              <a:gd name="T45" fmla="*/ 60 h 89"/>
              <a:gd name="T46" fmla="*/ 96 w 106"/>
              <a:gd name="T47" fmla="*/ 16 h 89"/>
              <a:gd name="T48" fmla="*/ 96 w 106"/>
              <a:gd name="T49" fmla="*/ 20 h 89"/>
              <a:gd name="T50" fmla="*/ 99 w 106"/>
              <a:gd name="T51" fmla="*/ 25 h 89"/>
              <a:gd name="T52" fmla="*/ 100 w 106"/>
              <a:gd name="T53" fmla="*/ 25 h 89"/>
              <a:gd name="T54" fmla="*/ 104 w 106"/>
              <a:gd name="T55" fmla="*/ 21 h 89"/>
              <a:gd name="T56" fmla="*/ 106 w 106"/>
              <a:gd name="T57" fmla="*/ 0 h 89"/>
              <a:gd name="T58" fmla="*/ 85 w 106"/>
              <a:gd name="T59" fmla="*/ 2 h 89"/>
              <a:gd name="T60" fmla="*/ 71 w 106"/>
              <a:gd name="T61" fmla="*/ 52 h 89"/>
              <a:gd name="T62" fmla="*/ 71 w 106"/>
              <a:gd name="T63" fmla="*/ 89 h 89"/>
              <a:gd name="T64" fmla="*/ 90 w 106"/>
              <a:gd name="T65" fmla="*/ 89 h 89"/>
              <a:gd name="T66" fmla="*/ 94 w 106"/>
              <a:gd name="T67" fmla="*/ 85 h 89"/>
              <a:gd name="T68" fmla="*/ 94 w 106"/>
              <a:gd name="T69" fmla="*/ 28 h 89"/>
              <a:gd name="T70" fmla="*/ 74 w 106"/>
              <a:gd name="T71" fmla="*/ 49 h 89"/>
              <a:gd name="T72" fmla="*/ 71 w 106"/>
              <a:gd name="T73" fmla="*/ 5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89">
                <a:moveTo>
                  <a:pt x="5" y="85"/>
                </a:moveTo>
                <a:cubicBezTo>
                  <a:pt x="5" y="88"/>
                  <a:pt x="6" y="89"/>
                  <a:pt x="9" y="89"/>
                </a:cubicBezTo>
                <a:cubicBezTo>
                  <a:pt x="28" y="89"/>
                  <a:pt x="28" y="89"/>
                  <a:pt x="28" y="89"/>
                </a:cubicBezTo>
                <a:cubicBezTo>
                  <a:pt x="28" y="49"/>
                  <a:pt x="28" y="49"/>
                  <a:pt x="28" y="49"/>
                </a:cubicBezTo>
                <a:cubicBezTo>
                  <a:pt x="5" y="72"/>
                  <a:pt x="5" y="72"/>
                  <a:pt x="5" y="72"/>
                </a:cubicBezTo>
                <a:lnTo>
                  <a:pt x="5" y="85"/>
                </a:lnTo>
                <a:close/>
                <a:moveTo>
                  <a:pt x="38" y="58"/>
                </a:moveTo>
                <a:cubicBezTo>
                  <a:pt x="38" y="89"/>
                  <a:pt x="38" y="89"/>
                  <a:pt x="38" y="89"/>
                </a:cubicBezTo>
                <a:cubicBezTo>
                  <a:pt x="61" y="89"/>
                  <a:pt x="61" y="89"/>
                  <a:pt x="61" y="89"/>
                </a:cubicBezTo>
                <a:cubicBezTo>
                  <a:pt x="61" y="61"/>
                  <a:pt x="61" y="61"/>
                  <a:pt x="61" y="61"/>
                </a:cubicBezTo>
                <a:cubicBezTo>
                  <a:pt x="51" y="71"/>
                  <a:pt x="51" y="71"/>
                  <a:pt x="51" y="71"/>
                </a:cubicBezTo>
                <a:lnTo>
                  <a:pt x="38" y="58"/>
                </a:lnTo>
                <a:close/>
                <a:moveTo>
                  <a:pt x="85" y="2"/>
                </a:moveTo>
                <a:cubicBezTo>
                  <a:pt x="82" y="2"/>
                  <a:pt x="81" y="4"/>
                  <a:pt x="81" y="6"/>
                </a:cubicBezTo>
                <a:cubicBezTo>
                  <a:pt x="81" y="8"/>
                  <a:pt x="83" y="10"/>
                  <a:pt x="85" y="10"/>
                </a:cubicBezTo>
                <a:cubicBezTo>
                  <a:pt x="90" y="10"/>
                  <a:pt x="90" y="10"/>
                  <a:pt x="90" y="10"/>
                </a:cubicBezTo>
                <a:cubicBezTo>
                  <a:pt x="51" y="49"/>
                  <a:pt x="51" y="49"/>
                  <a:pt x="51" y="49"/>
                </a:cubicBezTo>
                <a:cubicBezTo>
                  <a:pt x="28" y="26"/>
                  <a:pt x="28" y="26"/>
                  <a:pt x="28" y="26"/>
                </a:cubicBezTo>
                <a:cubicBezTo>
                  <a:pt x="2" y="52"/>
                  <a:pt x="2" y="52"/>
                  <a:pt x="2" y="52"/>
                </a:cubicBezTo>
                <a:cubicBezTo>
                  <a:pt x="0" y="54"/>
                  <a:pt x="0" y="57"/>
                  <a:pt x="2" y="58"/>
                </a:cubicBezTo>
                <a:cubicBezTo>
                  <a:pt x="3" y="60"/>
                  <a:pt x="6" y="60"/>
                  <a:pt x="8" y="58"/>
                </a:cubicBezTo>
                <a:cubicBezTo>
                  <a:pt x="28" y="38"/>
                  <a:pt x="28" y="38"/>
                  <a:pt x="28" y="38"/>
                </a:cubicBezTo>
                <a:cubicBezTo>
                  <a:pt x="51" y="60"/>
                  <a:pt x="51" y="60"/>
                  <a:pt x="51" y="60"/>
                </a:cubicBezTo>
                <a:cubicBezTo>
                  <a:pt x="96" y="16"/>
                  <a:pt x="96" y="16"/>
                  <a:pt x="96" y="16"/>
                </a:cubicBezTo>
                <a:cubicBezTo>
                  <a:pt x="96" y="20"/>
                  <a:pt x="96" y="20"/>
                  <a:pt x="96" y="20"/>
                </a:cubicBezTo>
                <a:cubicBezTo>
                  <a:pt x="95" y="22"/>
                  <a:pt x="97" y="24"/>
                  <a:pt x="99" y="25"/>
                </a:cubicBezTo>
                <a:cubicBezTo>
                  <a:pt x="100" y="25"/>
                  <a:pt x="100" y="25"/>
                  <a:pt x="100" y="25"/>
                </a:cubicBezTo>
                <a:cubicBezTo>
                  <a:pt x="102" y="25"/>
                  <a:pt x="104" y="23"/>
                  <a:pt x="104" y="21"/>
                </a:cubicBezTo>
                <a:cubicBezTo>
                  <a:pt x="106" y="0"/>
                  <a:pt x="106" y="0"/>
                  <a:pt x="106" y="0"/>
                </a:cubicBezTo>
                <a:lnTo>
                  <a:pt x="85" y="2"/>
                </a:lnTo>
                <a:close/>
                <a:moveTo>
                  <a:pt x="71" y="52"/>
                </a:moveTo>
                <a:cubicBezTo>
                  <a:pt x="71" y="89"/>
                  <a:pt x="71" y="89"/>
                  <a:pt x="71" y="89"/>
                </a:cubicBezTo>
                <a:cubicBezTo>
                  <a:pt x="90" y="89"/>
                  <a:pt x="90" y="89"/>
                  <a:pt x="90" y="89"/>
                </a:cubicBezTo>
                <a:cubicBezTo>
                  <a:pt x="92" y="89"/>
                  <a:pt x="94" y="88"/>
                  <a:pt x="94" y="85"/>
                </a:cubicBezTo>
                <a:cubicBezTo>
                  <a:pt x="94" y="28"/>
                  <a:pt x="94" y="28"/>
                  <a:pt x="94" y="28"/>
                </a:cubicBezTo>
                <a:cubicBezTo>
                  <a:pt x="74" y="49"/>
                  <a:pt x="74" y="49"/>
                  <a:pt x="74" y="49"/>
                </a:cubicBezTo>
                <a:lnTo>
                  <a:pt x="71" y="52"/>
                </a:ln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3" name="Freeform 737"/>
          <p:cNvSpPr>
            <a:spLocks noEditPoints="1"/>
          </p:cNvSpPr>
          <p:nvPr/>
        </p:nvSpPr>
        <p:spPr bwMode="auto">
          <a:xfrm>
            <a:off x="6958518" y="2058443"/>
            <a:ext cx="708252" cy="493456"/>
          </a:xfrm>
          <a:custGeom>
            <a:avLst/>
            <a:gdLst>
              <a:gd name="T0" fmla="*/ 99 w 122"/>
              <a:gd name="T1" fmla="*/ 36 h 85"/>
              <a:gd name="T2" fmla="*/ 49 w 122"/>
              <a:gd name="T3" fmla="*/ 0 h 85"/>
              <a:gd name="T4" fmla="*/ 0 w 122"/>
              <a:gd name="T5" fmla="*/ 36 h 85"/>
              <a:gd name="T6" fmla="*/ 16 w 122"/>
              <a:gd name="T7" fmla="*/ 62 h 85"/>
              <a:gd name="T8" fmla="*/ 0 w 122"/>
              <a:gd name="T9" fmla="*/ 72 h 85"/>
              <a:gd name="T10" fmla="*/ 34 w 122"/>
              <a:gd name="T11" fmla="*/ 70 h 85"/>
              <a:gd name="T12" fmla="*/ 49 w 122"/>
              <a:gd name="T13" fmla="*/ 72 h 85"/>
              <a:gd name="T14" fmla="*/ 99 w 122"/>
              <a:gd name="T15" fmla="*/ 36 h 85"/>
              <a:gd name="T16" fmla="*/ 59 w 122"/>
              <a:gd name="T17" fmla="*/ 51 h 85"/>
              <a:gd name="T18" fmla="*/ 27 w 122"/>
              <a:gd name="T19" fmla="*/ 51 h 85"/>
              <a:gd name="T20" fmla="*/ 27 w 122"/>
              <a:gd name="T21" fmla="*/ 47 h 85"/>
              <a:gd name="T22" fmla="*/ 59 w 122"/>
              <a:gd name="T23" fmla="*/ 47 h 85"/>
              <a:gd name="T24" fmla="*/ 59 w 122"/>
              <a:gd name="T25" fmla="*/ 51 h 85"/>
              <a:gd name="T26" fmla="*/ 72 w 122"/>
              <a:gd name="T27" fmla="*/ 39 h 85"/>
              <a:gd name="T28" fmla="*/ 27 w 122"/>
              <a:gd name="T29" fmla="*/ 39 h 85"/>
              <a:gd name="T30" fmla="*/ 27 w 122"/>
              <a:gd name="T31" fmla="*/ 34 h 85"/>
              <a:gd name="T32" fmla="*/ 72 w 122"/>
              <a:gd name="T33" fmla="*/ 34 h 85"/>
              <a:gd name="T34" fmla="*/ 72 w 122"/>
              <a:gd name="T35" fmla="*/ 39 h 85"/>
              <a:gd name="T36" fmla="*/ 72 w 122"/>
              <a:gd name="T37" fmla="*/ 26 h 85"/>
              <a:gd name="T38" fmla="*/ 27 w 122"/>
              <a:gd name="T39" fmla="*/ 26 h 85"/>
              <a:gd name="T40" fmla="*/ 27 w 122"/>
              <a:gd name="T41" fmla="*/ 22 h 85"/>
              <a:gd name="T42" fmla="*/ 72 w 122"/>
              <a:gd name="T43" fmla="*/ 22 h 85"/>
              <a:gd name="T44" fmla="*/ 72 w 122"/>
              <a:gd name="T45" fmla="*/ 26 h 85"/>
              <a:gd name="T46" fmla="*/ 109 w 122"/>
              <a:gd name="T47" fmla="*/ 73 h 85"/>
              <a:gd name="T48" fmla="*/ 122 w 122"/>
              <a:gd name="T49" fmla="*/ 52 h 85"/>
              <a:gd name="T50" fmla="*/ 102 w 122"/>
              <a:gd name="T51" fmla="*/ 27 h 85"/>
              <a:gd name="T52" fmla="*/ 103 w 122"/>
              <a:gd name="T53" fmla="*/ 36 h 85"/>
              <a:gd name="T54" fmla="*/ 60 w 122"/>
              <a:gd name="T55" fmla="*/ 76 h 85"/>
              <a:gd name="T56" fmla="*/ 82 w 122"/>
              <a:gd name="T57" fmla="*/ 80 h 85"/>
              <a:gd name="T58" fmla="*/ 95 w 122"/>
              <a:gd name="T59" fmla="*/ 79 h 85"/>
              <a:gd name="T60" fmla="*/ 122 w 122"/>
              <a:gd name="T61" fmla="*/ 80 h 85"/>
              <a:gd name="T62" fmla="*/ 109 w 122"/>
              <a:gd name="T63"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85">
                <a:moveTo>
                  <a:pt x="99" y="36"/>
                </a:moveTo>
                <a:cubicBezTo>
                  <a:pt x="99" y="16"/>
                  <a:pt x="77" y="0"/>
                  <a:pt x="49" y="0"/>
                </a:cubicBezTo>
                <a:cubicBezTo>
                  <a:pt x="22" y="0"/>
                  <a:pt x="0" y="16"/>
                  <a:pt x="0" y="36"/>
                </a:cubicBezTo>
                <a:cubicBezTo>
                  <a:pt x="0" y="46"/>
                  <a:pt x="6" y="56"/>
                  <a:pt x="16" y="62"/>
                </a:cubicBezTo>
                <a:cubicBezTo>
                  <a:pt x="13" y="66"/>
                  <a:pt x="8" y="71"/>
                  <a:pt x="0" y="72"/>
                </a:cubicBezTo>
                <a:cubicBezTo>
                  <a:pt x="0" y="72"/>
                  <a:pt x="19" y="78"/>
                  <a:pt x="34" y="70"/>
                </a:cubicBezTo>
                <a:cubicBezTo>
                  <a:pt x="39" y="71"/>
                  <a:pt x="44" y="72"/>
                  <a:pt x="49" y="72"/>
                </a:cubicBezTo>
                <a:cubicBezTo>
                  <a:pt x="77" y="72"/>
                  <a:pt x="99" y="56"/>
                  <a:pt x="99" y="36"/>
                </a:cubicBezTo>
                <a:close/>
                <a:moveTo>
                  <a:pt x="59" y="51"/>
                </a:moveTo>
                <a:cubicBezTo>
                  <a:pt x="27" y="51"/>
                  <a:pt x="27" y="51"/>
                  <a:pt x="27" y="51"/>
                </a:cubicBezTo>
                <a:cubicBezTo>
                  <a:pt x="27" y="47"/>
                  <a:pt x="27" y="47"/>
                  <a:pt x="27" y="47"/>
                </a:cubicBezTo>
                <a:cubicBezTo>
                  <a:pt x="59" y="47"/>
                  <a:pt x="59" y="47"/>
                  <a:pt x="59" y="47"/>
                </a:cubicBezTo>
                <a:lnTo>
                  <a:pt x="59" y="51"/>
                </a:lnTo>
                <a:close/>
                <a:moveTo>
                  <a:pt x="72" y="39"/>
                </a:moveTo>
                <a:cubicBezTo>
                  <a:pt x="27" y="39"/>
                  <a:pt x="27" y="39"/>
                  <a:pt x="27" y="39"/>
                </a:cubicBezTo>
                <a:cubicBezTo>
                  <a:pt x="27" y="34"/>
                  <a:pt x="27" y="34"/>
                  <a:pt x="27" y="34"/>
                </a:cubicBezTo>
                <a:cubicBezTo>
                  <a:pt x="72" y="34"/>
                  <a:pt x="72" y="34"/>
                  <a:pt x="72" y="34"/>
                </a:cubicBezTo>
                <a:lnTo>
                  <a:pt x="72" y="39"/>
                </a:lnTo>
                <a:close/>
                <a:moveTo>
                  <a:pt x="72" y="26"/>
                </a:moveTo>
                <a:cubicBezTo>
                  <a:pt x="27" y="26"/>
                  <a:pt x="27" y="26"/>
                  <a:pt x="27" y="26"/>
                </a:cubicBezTo>
                <a:cubicBezTo>
                  <a:pt x="27" y="22"/>
                  <a:pt x="27" y="22"/>
                  <a:pt x="27" y="22"/>
                </a:cubicBezTo>
                <a:cubicBezTo>
                  <a:pt x="72" y="22"/>
                  <a:pt x="72" y="22"/>
                  <a:pt x="72" y="22"/>
                </a:cubicBezTo>
                <a:lnTo>
                  <a:pt x="72" y="26"/>
                </a:lnTo>
                <a:close/>
                <a:moveTo>
                  <a:pt x="109" y="73"/>
                </a:moveTo>
                <a:cubicBezTo>
                  <a:pt x="117" y="68"/>
                  <a:pt x="122" y="60"/>
                  <a:pt x="122" y="52"/>
                </a:cubicBezTo>
                <a:cubicBezTo>
                  <a:pt x="122" y="41"/>
                  <a:pt x="114" y="32"/>
                  <a:pt x="102" y="27"/>
                </a:cubicBezTo>
                <a:cubicBezTo>
                  <a:pt x="103" y="30"/>
                  <a:pt x="103" y="33"/>
                  <a:pt x="103" y="36"/>
                </a:cubicBezTo>
                <a:cubicBezTo>
                  <a:pt x="103" y="56"/>
                  <a:pt x="85" y="72"/>
                  <a:pt x="60" y="76"/>
                </a:cubicBezTo>
                <a:cubicBezTo>
                  <a:pt x="67" y="79"/>
                  <a:pt x="74" y="80"/>
                  <a:pt x="82" y="80"/>
                </a:cubicBezTo>
                <a:cubicBezTo>
                  <a:pt x="87" y="80"/>
                  <a:pt x="91" y="80"/>
                  <a:pt x="95" y="79"/>
                </a:cubicBezTo>
                <a:cubicBezTo>
                  <a:pt x="106" y="85"/>
                  <a:pt x="122" y="80"/>
                  <a:pt x="122" y="80"/>
                </a:cubicBezTo>
                <a:cubicBezTo>
                  <a:pt x="115" y="80"/>
                  <a:pt x="111" y="76"/>
                  <a:pt x="109" y="73"/>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4" name="Freeform 739"/>
          <p:cNvSpPr>
            <a:spLocks noEditPoints="1"/>
          </p:cNvSpPr>
          <p:nvPr/>
        </p:nvSpPr>
        <p:spPr bwMode="auto">
          <a:xfrm>
            <a:off x="7117633" y="4091778"/>
            <a:ext cx="493456" cy="597948"/>
          </a:xfrm>
          <a:custGeom>
            <a:avLst/>
            <a:gdLst>
              <a:gd name="T0" fmla="*/ 49 w 85"/>
              <a:gd name="T1" fmla="*/ 12 h 103"/>
              <a:gd name="T2" fmla="*/ 13 w 85"/>
              <a:gd name="T3" fmla="*/ 13 h 103"/>
              <a:gd name="T4" fmla="*/ 13 w 85"/>
              <a:gd name="T5" fmla="*/ 59 h 103"/>
              <a:gd name="T6" fmla="*/ 49 w 85"/>
              <a:gd name="T7" fmla="*/ 59 h 103"/>
              <a:gd name="T8" fmla="*/ 85 w 85"/>
              <a:gd name="T9" fmla="*/ 56 h 103"/>
              <a:gd name="T10" fmla="*/ 85 w 85"/>
              <a:gd name="T11" fmla="*/ 9 h 103"/>
              <a:gd name="T12" fmla="*/ 49 w 85"/>
              <a:gd name="T13" fmla="*/ 12 h 103"/>
              <a:gd name="T14" fmla="*/ 5 w 85"/>
              <a:gd name="T15" fmla="*/ 7 h 103"/>
              <a:gd name="T16" fmla="*/ 0 w 85"/>
              <a:gd name="T17" fmla="*/ 11 h 103"/>
              <a:gd name="T18" fmla="*/ 0 w 85"/>
              <a:gd name="T19" fmla="*/ 99 h 103"/>
              <a:gd name="T20" fmla="*/ 5 w 85"/>
              <a:gd name="T21" fmla="*/ 103 h 103"/>
              <a:gd name="T22" fmla="*/ 9 w 85"/>
              <a:gd name="T23" fmla="*/ 99 h 103"/>
              <a:gd name="T24" fmla="*/ 9 w 85"/>
              <a:gd name="T25" fmla="*/ 11 h 103"/>
              <a:gd name="T26" fmla="*/ 5 w 85"/>
              <a:gd name="T27" fmla="*/ 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3">
                <a:moveTo>
                  <a:pt x="49" y="12"/>
                </a:moveTo>
                <a:cubicBezTo>
                  <a:pt x="25" y="0"/>
                  <a:pt x="13" y="13"/>
                  <a:pt x="13" y="13"/>
                </a:cubicBezTo>
                <a:cubicBezTo>
                  <a:pt x="13" y="59"/>
                  <a:pt x="13" y="59"/>
                  <a:pt x="13" y="59"/>
                </a:cubicBezTo>
                <a:cubicBezTo>
                  <a:pt x="13" y="59"/>
                  <a:pt x="25" y="46"/>
                  <a:pt x="49" y="59"/>
                </a:cubicBezTo>
                <a:cubicBezTo>
                  <a:pt x="73" y="71"/>
                  <a:pt x="85" y="56"/>
                  <a:pt x="85" y="56"/>
                </a:cubicBezTo>
                <a:cubicBezTo>
                  <a:pt x="85" y="9"/>
                  <a:pt x="85" y="9"/>
                  <a:pt x="85" y="9"/>
                </a:cubicBezTo>
                <a:cubicBezTo>
                  <a:pt x="85" y="9"/>
                  <a:pt x="73" y="25"/>
                  <a:pt x="49" y="12"/>
                </a:cubicBezTo>
                <a:close/>
                <a:moveTo>
                  <a:pt x="5" y="7"/>
                </a:moveTo>
                <a:cubicBezTo>
                  <a:pt x="2" y="7"/>
                  <a:pt x="0" y="9"/>
                  <a:pt x="0" y="11"/>
                </a:cubicBezTo>
                <a:cubicBezTo>
                  <a:pt x="0" y="99"/>
                  <a:pt x="0" y="99"/>
                  <a:pt x="0" y="99"/>
                </a:cubicBezTo>
                <a:cubicBezTo>
                  <a:pt x="0" y="101"/>
                  <a:pt x="2" y="103"/>
                  <a:pt x="5" y="103"/>
                </a:cubicBezTo>
                <a:cubicBezTo>
                  <a:pt x="7" y="103"/>
                  <a:pt x="9" y="101"/>
                  <a:pt x="9" y="99"/>
                </a:cubicBezTo>
                <a:cubicBezTo>
                  <a:pt x="9" y="11"/>
                  <a:pt x="9" y="11"/>
                  <a:pt x="9" y="11"/>
                </a:cubicBezTo>
                <a:cubicBezTo>
                  <a:pt x="9" y="9"/>
                  <a:pt x="7" y="7"/>
                  <a:pt x="5" y="7"/>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nvGrpSpPr>
          <p:cNvPr id="31" name="组合 30"/>
          <p:cNvGrpSpPr/>
          <p:nvPr/>
        </p:nvGrpSpPr>
        <p:grpSpPr>
          <a:xfrm>
            <a:off x="0" y="-6697"/>
            <a:ext cx="5355366" cy="861175"/>
            <a:chOff x="74343" y="-18337"/>
            <a:chExt cx="5355366"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1906604" y="263170"/>
              <a:ext cx="352310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cs typeface="+mn-ea"/>
                  <a:sym typeface="+mn-lt"/>
                </a:rPr>
                <a:t>数据准备</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30" name="矩形 29"/>
          <p:cNvSpPr/>
          <p:nvPr/>
        </p:nvSpPr>
        <p:spPr>
          <a:xfrm>
            <a:off x="3706815" y="276101"/>
            <a:ext cx="8236550" cy="523220"/>
          </a:xfrm>
          <a:prstGeom prst="rect">
            <a:avLst/>
          </a:prstGeom>
        </p:spPr>
        <p:txBody>
          <a:bodyPr wrap="none">
            <a:spAutoFit/>
          </a:bodyPr>
          <a:lstStyle/>
          <a:p>
            <a:r>
              <a:rPr lang="zh-CN" altLang="en-US" sz="2800" dirty="0"/>
              <a:t>数据准备</a:t>
            </a:r>
            <a:r>
              <a:rPr lang="en-US" altLang="zh-CN" sz="2800" dirty="0"/>
              <a:t>——</a:t>
            </a:r>
            <a:r>
              <a:rPr lang="zh-CN" altLang="en-US" sz="2800" dirty="0"/>
              <a:t>对应机场城市当天的天气信息的爬取</a:t>
            </a:r>
          </a:p>
        </p:txBody>
      </p:sp>
      <p:pic>
        <p:nvPicPr>
          <p:cNvPr id="7" name="图片 6"/>
          <p:cNvPicPr>
            <a:picLocks noChangeAspect="1"/>
          </p:cNvPicPr>
          <p:nvPr/>
        </p:nvPicPr>
        <p:blipFill>
          <a:blip r:embed="rId4"/>
          <a:stretch>
            <a:fillRect/>
          </a:stretch>
        </p:blipFill>
        <p:spPr>
          <a:xfrm>
            <a:off x="-23426" y="987125"/>
            <a:ext cx="6259496" cy="2902327"/>
          </a:xfrm>
          <a:prstGeom prst="rect">
            <a:avLst/>
          </a:prstGeom>
        </p:spPr>
      </p:pic>
      <p:pic>
        <p:nvPicPr>
          <p:cNvPr id="9" name="图片 8"/>
          <p:cNvPicPr>
            <a:picLocks noChangeAspect="1"/>
          </p:cNvPicPr>
          <p:nvPr/>
        </p:nvPicPr>
        <p:blipFill>
          <a:blip r:embed="rId5"/>
          <a:stretch>
            <a:fillRect/>
          </a:stretch>
        </p:blipFill>
        <p:spPr>
          <a:xfrm>
            <a:off x="6186116" y="3254118"/>
            <a:ext cx="6005884" cy="3575304"/>
          </a:xfrm>
          <a:prstGeom prst="rect">
            <a:avLst/>
          </a:prstGeom>
        </p:spPr>
      </p:pic>
      <p:sp>
        <p:nvSpPr>
          <p:cNvPr id="48" name="文本框 47"/>
          <p:cNvSpPr txBox="1"/>
          <p:nvPr/>
        </p:nvSpPr>
        <p:spPr>
          <a:xfrm>
            <a:off x="7554495" y="1842523"/>
            <a:ext cx="3160384" cy="584775"/>
          </a:xfrm>
          <a:prstGeom prst="rect">
            <a:avLst/>
          </a:prstGeom>
          <a:noFill/>
        </p:spPr>
        <p:txBody>
          <a:bodyPr wrap="square" rtlCol="0">
            <a:spAutoFit/>
          </a:bodyPr>
          <a:lstStyle/>
          <a:p>
            <a:pPr algn="ctr"/>
            <a:r>
              <a:rPr lang="zh-CN" altLang="en-US" sz="1600" b="1" dirty="0">
                <a:solidFill>
                  <a:schemeClr val="tx1">
                    <a:lumMod val="75000"/>
                    <a:lumOff val="25000"/>
                  </a:schemeClr>
                </a:solidFill>
                <a:cs typeface="+mn-ea"/>
                <a:sym typeface="+mn-lt"/>
              </a:rPr>
              <a:t>我们找到了可以进行精确到城市按天数查询的天气信息观测网站</a:t>
            </a:r>
          </a:p>
        </p:txBody>
      </p:sp>
      <p:sp>
        <p:nvSpPr>
          <p:cNvPr id="49" name="文本框 48"/>
          <p:cNvSpPr txBox="1"/>
          <p:nvPr/>
        </p:nvSpPr>
        <p:spPr>
          <a:xfrm>
            <a:off x="644947" y="5081338"/>
            <a:ext cx="4480494" cy="584775"/>
          </a:xfrm>
          <a:prstGeom prst="rect">
            <a:avLst/>
          </a:prstGeom>
          <a:noFill/>
        </p:spPr>
        <p:txBody>
          <a:bodyPr wrap="square" rtlCol="0">
            <a:spAutoFit/>
          </a:bodyPr>
          <a:lstStyle/>
          <a:p>
            <a:pPr algn="ctr"/>
            <a:r>
              <a:rPr lang="zh-CN" altLang="en-US" sz="1600" b="1" dirty="0">
                <a:solidFill>
                  <a:schemeClr val="tx1">
                    <a:lumMod val="75000"/>
                    <a:lumOff val="25000"/>
                  </a:schemeClr>
                </a:solidFill>
                <a:cs typeface="+mn-ea"/>
                <a:sym typeface="+mn-lt"/>
              </a:rPr>
              <a:t>我们对应机场的城市，人工定位其对应的此网站上的城市编号，进行对应的城市天气信息的获取</a:t>
            </a:r>
          </a:p>
        </p:txBody>
      </p:sp>
      <p:pic>
        <p:nvPicPr>
          <p:cNvPr id="11" name="图片 10"/>
          <p:cNvPicPr>
            <a:picLocks noChangeAspect="1"/>
          </p:cNvPicPr>
          <p:nvPr/>
        </p:nvPicPr>
        <p:blipFill>
          <a:blip r:embed="rId6"/>
          <a:stretch>
            <a:fillRect/>
          </a:stretch>
        </p:blipFill>
        <p:spPr>
          <a:xfrm>
            <a:off x="0" y="1124444"/>
            <a:ext cx="6445688" cy="249392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arn(inVertical)">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down)">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randombar(horizontal)">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8" grpId="0"/>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文本框 44"/>
          <p:cNvSpPr txBox="1"/>
          <p:nvPr/>
        </p:nvSpPr>
        <p:spPr>
          <a:xfrm>
            <a:off x="1445855"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题</a:t>
            </a:r>
          </a:p>
        </p:txBody>
      </p:sp>
      <p:sp>
        <p:nvSpPr>
          <p:cNvPr id="46" name="文本框 45"/>
          <p:cNvSpPr txBox="1"/>
          <p:nvPr/>
        </p:nvSpPr>
        <p:spPr>
          <a:xfrm>
            <a:off x="4125253"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标题</a:t>
            </a:r>
          </a:p>
        </p:txBody>
      </p:sp>
      <p:sp>
        <p:nvSpPr>
          <p:cNvPr id="47" name="文本框 46"/>
          <p:cNvSpPr txBox="1"/>
          <p:nvPr/>
        </p:nvSpPr>
        <p:spPr>
          <a:xfrm>
            <a:off x="6828122"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标题</a:t>
            </a:r>
          </a:p>
        </p:txBody>
      </p:sp>
      <p:grpSp>
        <p:nvGrpSpPr>
          <p:cNvPr id="40" name="组合 39"/>
          <p:cNvGrpSpPr/>
          <p:nvPr/>
        </p:nvGrpSpPr>
        <p:grpSpPr>
          <a:xfrm>
            <a:off x="74343" y="-18337"/>
            <a:ext cx="6473857" cy="861175"/>
            <a:chOff x="74343" y="-18337"/>
            <a:chExt cx="6473857" cy="861175"/>
          </a:xfrm>
        </p:grpSpPr>
        <p:grpSp>
          <p:nvGrpSpPr>
            <p:cNvPr id="43" name="组合 42"/>
            <p:cNvGrpSpPr/>
            <p:nvPr/>
          </p:nvGrpSpPr>
          <p:grpSpPr>
            <a:xfrm>
              <a:off x="74343" y="-18337"/>
              <a:ext cx="2005677" cy="861175"/>
              <a:chOff x="8521700" y="-18337"/>
              <a:chExt cx="3314701" cy="1564706"/>
            </a:xfrm>
            <a:effectLst/>
          </p:grpSpPr>
          <p:sp>
            <p:nvSpPr>
              <p:cNvPr id="52" name="任意多边形: 形状 51"/>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文本框 4"/>
            <p:cNvSpPr txBox="1"/>
            <p:nvPr/>
          </p:nvSpPr>
          <p:spPr>
            <a:xfrm>
              <a:off x="1906603" y="263170"/>
              <a:ext cx="464159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cs typeface="+mn-ea"/>
                  <a:sym typeface="+mn-lt"/>
                </a:rPr>
                <a:t>数据准备</a:t>
              </a: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初步数据清洗效果</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pic>
        <p:nvPicPr>
          <p:cNvPr id="3" name="图片 2"/>
          <p:cNvPicPr>
            <a:picLocks noChangeAspect="1"/>
          </p:cNvPicPr>
          <p:nvPr/>
        </p:nvPicPr>
        <p:blipFill>
          <a:blip r:embed="rId4"/>
          <a:stretch>
            <a:fillRect/>
          </a:stretch>
        </p:blipFill>
        <p:spPr>
          <a:xfrm>
            <a:off x="74343" y="889579"/>
            <a:ext cx="3964997" cy="5990750"/>
          </a:xfrm>
          <a:prstGeom prst="rect">
            <a:avLst/>
          </a:prstGeom>
        </p:spPr>
      </p:pic>
      <p:sp>
        <p:nvSpPr>
          <p:cNvPr id="50" name="矩形 49"/>
          <p:cNvSpPr/>
          <p:nvPr/>
        </p:nvSpPr>
        <p:spPr>
          <a:xfrm>
            <a:off x="3940110" y="2864403"/>
            <a:ext cx="8071377" cy="1384995"/>
          </a:xfrm>
          <a:prstGeom prst="rect">
            <a:avLst/>
          </a:prstGeom>
        </p:spPr>
        <p:txBody>
          <a:bodyPr wrap="square">
            <a:spAutoFit/>
          </a:bodyPr>
          <a:lstStyle/>
          <a:p>
            <a:r>
              <a:rPr lang="zh-CN" altLang="en-US" sz="2800" dirty="0"/>
              <a:t>机场对应城市的手工确认填充</a:t>
            </a:r>
            <a:endParaRPr lang="en-US" altLang="zh-CN" sz="2800" dirty="0"/>
          </a:p>
          <a:p>
            <a:r>
              <a:rPr lang="zh-CN" altLang="en-US" sz="2800" dirty="0"/>
              <a:t>目的是获得各个机场对应的城市编号、经纬度</a:t>
            </a:r>
            <a:endParaRPr lang="en-US" altLang="zh-CN" sz="2800" dirty="0"/>
          </a:p>
          <a:p>
            <a:r>
              <a:rPr lang="zh-CN" altLang="en-US" sz="2800" dirty="0"/>
              <a:t>以便于后续的天气信息的获得以及航线距离的计算</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inVertical)">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445855"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题</a:t>
            </a:r>
          </a:p>
        </p:txBody>
      </p:sp>
      <p:sp>
        <p:nvSpPr>
          <p:cNvPr id="46" name="文本框 45"/>
          <p:cNvSpPr txBox="1"/>
          <p:nvPr/>
        </p:nvSpPr>
        <p:spPr>
          <a:xfrm>
            <a:off x="4125253"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标题</a:t>
            </a:r>
          </a:p>
        </p:txBody>
      </p:sp>
      <p:sp>
        <p:nvSpPr>
          <p:cNvPr id="47" name="文本框 46"/>
          <p:cNvSpPr txBox="1"/>
          <p:nvPr/>
        </p:nvSpPr>
        <p:spPr>
          <a:xfrm>
            <a:off x="6828122"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标题</a:t>
            </a:r>
          </a:p>
        </p:txBody>
      </p:sp>
      <p:grpSp>
        <p:nvGrpSpPr>
          <p:cNvPr id="40" name="组合 39"/>
          <p:cNvGrpSpPr/>
          <p:nvPr/>
        </p:nvGrpSpPr>
        <p:grpSpPr>
          <a:xfrm>
            <a:off x="74343" y="-18337"/>
            <a:ext cx="6473857" cy="861175"/>
            <a:chOff x="74343" y="-18337"/>
            <a:chExt cx="6473857" cy="861175"/>
          </a:xfrm>
        </p:grpSpPr>
        <p:grpSp>
          <p:nvGrpSpPr>
            <p:cNvPr id="43" name="组合 42"/>
            <p:cNvGrpSpPr/>
            <p:nvPr/>
          </p:nvGrpSpPr>
          <p:grpSpPr>
            <a:xfrm>
              <a:off x="74343" y="-18337"/>
              <a:ext cx="2005677" cy="861175"/>
              <a:chOff x="8521700" y="-18337"/>
              <a:chExt cx="3314701" cy="1564706"/>
            </a:xfrm>
            <a:effectLst/>
          </p:grpSpPr>
          <p:sp>
            <p:nvSpPr>
              <p:cNvPr id="52" name="任意多边形: 形状 51"/>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文本框 4"/>
            <p:cNvSpPr txBox="1"/>
            <p:nvPr/>
          </p:nvSpPr>
          <p:spPr>
            <a:xfrm>
              <a:off x="1906603" y="263170"/>
              <a:ext cx="464159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cs typeface="+mn-ea"/>
                  <a:sym typeface="+mn-lt"/>
                </a:rPr>
                <a:t>数据准备</a:t>
              </a: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初步数据清洗效果</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pic>
        <p:nvPicPr>
          <p:cNvPr id="12" name="图片 11"/>
          <p:cNvPicPr>
            <a:picLocks noChangeAspect="1"/>
          </p:cNvPicPr>
          <p:nvPr/>
        </p:nvPicPr>
        <p:blipFill>
          <a:blip r:embed="rId3"/>
          <a:stretch>
            <a:fillRect/>
          </a:stretch>
        </p:blipFill>
        <p:spPr>
          <a:xfrm>
            <a:off x="74343" y="889579"/>
            <a:ext cx="12192000" cy="4349750"/>
          </a:xfrm>
          <a:prstGeom prst="rect">
            <a:avLst/>
          </a:prstGeom>
        </p:spPr>
      </p:pic>
      <p:sp>
        <p:nvSpPr>
          <p:cNvPr id="13" name="矩形 12"/>
          <p:cNvSpPr/>
          <p:nvPr/>
        </p:nvSpPr>
        <p:spPr>
          <a:xfrm>
            <a:off x="630807" y="5815817"/>
            <a:ext cx="6647974" cy="523220"/>
          </a:xfrm>
          <a:prstGeom prst="rect">
            <a:avLst/>
          </a:prstGeom>
        </p:spPr>
        <p:txBody>
          <a:bodyPr wrap="none">
            <a:spAutoFit/>
          </a:bodyPr>
          <a:lstStyle/>
          <a:p>
            <a:r>
              <a:rPr lang="zh-CN" altLang="en-US" sz="2800" dirty="0"/>
              <a:t>初步可以使用、进行分析的数据清洗效果</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4" name="组合 53"/>
          <p:cNvGrpSpPr/>
          <p:nvPr/>
        </p:nvGrpSpPr>
        <p:grpSpPr>
          <a:xfrm>
            <a:off x="42331" y="16061"/>
            <a:ext cx="7150475" cy="1235614"/>
            <a:chOff x="74343" y="-18337"/>
            <a:chExt cx="6021657" cy="1235614"/>
          </a:xfrm>
        </p:grpSpPr>
        <p:grpSp>
          <p:nvGrpSpPr>
            <p:cNvPr id="56" name="组合 55"/>
            <p:cNvGrpSpPr/>
            <p:nvPr/>
          </p:nvGrpSpPr>
          <p:grpSpPr>
            <a:xfrm>
              <a:off x="74343" y="-18337"/>
              <a:ext cx="2005677" cy="861175"/>
              <a:chOff x="8521700" y="-18337"/>
              <a:chExt cx="3314701" cy="1564706"/>
            </a:xfrm>
            <a:effectLst/>
          </p:grpSpPr>
          <p:sp>
            <p:nvSpPr>
              <p:cNvPr id="58" name="任意多边形: 形状 57"/>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任意多边形: 形状 58"/>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7" name="文本框 4"/>
            <p:cNvSpPr txBox="1"/>
            <p:nvPr/>
          </p:nvSpPr>
          <p:spPr>
            <a:xfrm>
              <a:off x="1906604" y="263170"/>
              <a:ext cx="4189396" cy="9541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cs typeface="+mn-ea"/>
                  <a:sym typeface="+mn-lt"/>
                </a:rPr>
                <a:t>预计算法选择</a:t>
              </a:r>
              <a:r>
                <a:rPr lang="en-US" altLang="zh-CN" sz="2800" b="1" dirty="0">
                  <a:solidFill>
                    <a:schemeClr val="tx1">
                      <a:lumMod val="65000"/>
                      <a:lumOff val="35000"/>
                    </a:schemeClr>
                  </a:solidFill>
                  <a:cs typeface="+mn-ea"/>
                  <a:sym typeface="+mn-lt"/>
                </a:rPr>
                <a:t>-</a:t>
              </a:r>
              <a:r>
                <a:rPr lang="en-US" altLang="zh-CN" sz="2800" b="1" dirty="0" err="1">
                  <a:solidFill>
                    <a:schemeClr val="tx1">
                      <a:lumMod val="65000"/>
                      <a:lumOff val="35000"/>
                    </a:schemeClr>
                  </a:solidFill>
                  <a:cs typeface="+mn-ea"/>
                  <a:sym typeface="+mn-lt"/>
                </a:rPr>
                <a:t>XGBoost</a:t>
              </a:r>
              <a:r>
                <a:rPr lang="zh-CN" altLang="en-US" sz="2800" b="1" dirty="0">
                  <a:solidFill>
                    <a:schemeClr val="tx1">
                      <a:lumMod val="65000"/>
                      <a:lumOff val="35000"/>
                    </a:schemeClr>
                  </a:solidFill>
                  <a:cs typeface="+mn-ea"/>
                  <a:sym typeface="+mn-lt"/>
                </a:rPr>
                <a:t>算法</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38451" b="33977"/>
          <a:stretch>
            <a:fillRect/>
          </a:stretch>
        </p:blipFill>
        <p:spPr>
          <a:xfrm>
            <a:off x="42331" y="4464669"/>
            <a:ext cx="12192000" cy="2394456"/>
          </a:xfrm>
          <a:prstGeom prst="rect">
            <a:avLst/>
          </a:prstGeom>
        </p:spPr>
      </p:pic>
      <p:sp>
        <p:nvSpPr>
          <p:cNvPr id="46" name="文本框 45"/>
          <p:cNvSpPr txBox="1"/>
          <p:nvPr/>
        </p:nvSpPr>
        <p:spPr>
          <a:xfrm>
            <a:off x="331927" y="1681979"/>
            <a:ext cx="4701711" cy="2031325"/>
          </a:xfrm>
          <a:prstGeom prst="rect">
            <a:avLst/>
          </a:prstGeom>
          <a:noFill/>
        </p:spPr>
        <p:txBody>
          <a:bodyPr wrap="square">
            <a:spAutoFit/>
          </a:bodyPr>
          <a:lstStyle/>
          <a:p>
            <a:r>
              <a:rPr lang="en-US" altLang="zh-CN" b="1" i="0" dirty="0" err="1">
                <a:solidFill>
                  <a:srgbClr val="4D4D4D"/>
                </a:solidFill>
                <a:effectLst/>
              </a:rPr>
              <a:t>XGBoost</a:t>
            </a:r>
            <a:r>
              <a:rPr lang="zh-CN" altLang="en-US" b="1" i="0" dirty="0">
                <a:solidFill>
                  <a:srgbClr val="4D4D4D"/>
                </a:solidFill>
                <a:effectLst/>
              </a:rPr>
              <a:t>：在训练出一棵树的基础上再训练下一棵树预测它与真是分布间的差距。通过不断训练用来弥补差距的树，最终用树的组合实现对真是分布的模拟。</a:t>
            </a:r>
            <a:endParaRPr lang="en-US" altLang="zh-CN" b="1" i="0" dirty="0">
              <a:solidFill>
                <a:srgbClr val="4D4D4D"/>
              </a:solidFill>
              <a:effectLst/>
            </a:endParaRPr>
          </a:p>
          <a:p>
            <a:r>
              <a:rPr lang="en-US" altLang="zh-CN" b="1" i="0" dirty="0" err="1">
                <a:effectLst/>
              </a:rPr>
              <a:t>XGBoost</a:t>
            </a:r>
            <a:r>
              <a:rPr lang="zh-CN" altLang="en-US" b="0" i="0" dirty="0">
                <a:effectLst/>
              </a:rPr>
              <a:t>本质上还是一个</a:t>
            </a:r>
            <a:r>
              <a:rPr lang="en-US" altLang="zh-CN" b="1" i="0" dirty="0">
                <a:effectLst/>
              </a:rPr>
              <a:t>GBDT</a:t>
            </a:r>
            <a:r>
              <a:rPr lang="zh-CN" altLang="en-US" b="0" i="0" dirty="0">
                <a:effectLst/>
              </a:rPr>
              <a:t>，但是力争把速度和效率发挥到极致，所以叫</a:t>
            </a:r>
            <a:r>
              <a:rPr lang="en-US" altLang="zh-CN" b="1" i="0" dirty="0">
                <a:effectLst/>
              </a:rPr>
              <a:t>X (Extreme) </a:t>
            </a:r>
            <a:r>
              <a:rPr lang="en-US" altLang="zh-CN" b="1" i="0" dirty="0" err="1">
                <a:effectLst/>
              </a:rPr>
              <a:t>GBoosted</a:t>
            </a:r>
            <a:r>
              <a:rPr lang="zh-CN" altLang="en-US" b="0" i="0" dirty="0">
                <a:solidFill>
                  <a:srgbClr val="4D4D4D"/>
                </a:solidFill>
                <a:effectLst/>
              </a:rPr>
              <a:t>。</a:t>
            </a:r>
            <a:endParaRPr lang="zh-CN" altLang="en-US" dirty="0"/>
          </a:p>
        </p:txBody>
      </p:sp>
      <p:sp>
        <p:nvSpPr>
          <p:cNvPr id="48" name="文本框 47"/>
          <p:cNvSpPr txBox="1"/>
          <p:nvPr/>
        </p:nvSpPr>
        <p:spPr>
          <a:xfrm>
            <a:off x="5637320" y="1449042"/>
            <a:ext cx="6107836" cy="2585323"/>
          </a:xfrm>
          <a:prstGeom prst="rect">
            <a:avLst/>
          </a:prstGeom>
          <a:noFill/>
        </p:spPr>
        <p:txBody>
          <a:bodyPr wrap="square">
            <a:spAutoFit/>
          </a:bodyPr>
          <a:lstStyle/>
          <a:p>
            <a:r>
              <a:rPr lang="zh-CN" altLang="en-US" dirty="0"/>
              <a:t>XGBoost与GBDT比较大的区别就是目标函数的定义。</a:t>
            </a:r>
            <a:r>
              <a:rPr lang="zh-CN" altLang="en-US" dirty="0">
                <a:solidFill>
                  <a:srgbClr val="002060"/>
                </a:solidFill>
              </a:rPr>
              <a:t>XGboost的目标函数包括损失函数和正则项两部分。</a:t>
            </a:r>
            <a:endParaRPr lang="en-US" altLang="zh-CN" dirty="0">
              <a:solidFill>
                <a:srgbClr val="002060"/>
              </a:solidFill>
            </a:endParaRPr>
          </a:p>
          <a:p>
            <a:r>
              <a:rPr lang="zh-CN" altLang="en-US" dirty="0"/>
              <a:t>损失函数：代表模型拟合数据的程度。通常用其一阶导数指出梯度下降的方向，XGboost还计算了它的二阶导数，进一步考虑了梯度的变化趋势，拟合更快，精度更高。</a:t>
            </a:r>
            <a:endParaRPr lang="en-US" altLang="zh-CN" dirty="0"/>
          </a:p>
          <a:p>
            <a:r>
              <a:rPr lang="zh-CN" altLang="en-US" dirty="0"/>
              <a:t>正则项：用来控制模型的复杂程度。叶子结点越多，模型越大，不仅运算时间长，超过一定限度后还会过拟合，导致分类效果的下降。XGboost的正则项是一个惩罚机制，叶子结点的数量越多，惩罚力度越大，从而限制他们的数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组合 39"/>
          <p:cNvGrpSpPr/>
          <p:nvPr/>
        </p:nvGrpSpPr>
        <p:grpSpPr>
          <a:xfrm>
            <a:off x="74343" y="-18337"/>
            <a:ext cx="6021657" cy="861175"/>
            <a:chOff x="74343" y="-18337"/>
            <a:chExt cx="6021657" cy="861175"/>
          </a:xfrm>
        </p:grpSpPr>
        <p:grpSp>
          <p:nvGrpSpPr>
            <p:cNvPr id="41" name="组合 40"/>
            <p:cNvGrpSpPr/>
            <p:nvPr/>
          </p:nvGrpSpPr>
          <p:grpSpPr>
            <a:xfrm>
              <a:off x="74343" y="-18337"/>
              <a:ext cx="2005677" cy="861175"/>
              <a:chOff x="8521700" y="-18337"/>
              <a:chExt cx="3314701" cy="1564706"/>
            </a:xfrm>
            <a:effectLst/>
          </p:grpSpPr>
          <p:sp>
            <p:nvSpPr>
              <p:cNvPr id="43" name="任意多边形: 形状 42"/>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任意多边形: 形状 43"/>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2" name="文本框 4"/>
            <p:cNvSpPr txBox="1"/>
            <p:nvPr/>
          </p:nvSpPr>
          <p:spPr>
            <a:xfrm>
              <a:off x="1906604" y="263170"/>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err="1">
                  <a:solidFill>
                    <a:schemeClr val="tx1">
                      <a:lumMod val="65000"/>
                      <a:lumOff val="35000"/>
                    </a:schemeClr>
                  </a:solidFill>
                  <a:cs typeface="+mn-ea"/>
                  <a:sym typeface="+mn-lt"/>
                </a:rPr>
                <a:t>XGBoost</a:t>
              </a:r>
              <a:r>
                <a:rPr lang="zh-CN" altLang="en-US" sz="2800" b="1" dirty="0">
                  <a:solidFill>
                    <a:schemeClr val="tx1">
                      <a:lumMod val="65000"/>
                      <a:lumOff val="35000"/>
                    </a:schemeClr>
                  </a:solidFill>
                  <a:cs typeface="+mn-ea"/>
                  <a:sym typeface="+mn-lt"/>
                </a:rPr>
                <a:t>算法介绍</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47" name="文本框 46"/>
          <p:cNvSpPr txBox="1"/>
          <p:nvPr/>
        </p:nvSpPr>
        <p:spPr>
          <a:xfrm>
            <a:off x="624889" y="1221586"/>
            <a:ext cx="2563429" cy="338554"/>
          </a:xfrm>
          <a:prstGeom prst="rect">
            <a:avLst/>
          </a:prstGeom>
          <a:noFill/>
        </p:spPr>
        <p:txBody>
          <a:bodyPr wrap="square" rtlCol="0">
            <a:spAutoFit/>
          </a:bodyPr>
          <a:lstStyle/>
          <a:p>
            <a:pPr algn="ctr"/>
            <a:r>
              <a:rPr lang="en-US" altLang="zh-CN" sz="1600" b="1" dirty="0" err="1">
                <a:solidFill>
                  <a:schemeClr val="tx1">
                    <a:lumMod val="75000"/>
                    <a:lumOff val="25000"/>
                  </a:schemeClr>
                </a:solidFill>
                <a:cs typeface="+mn-ea"/>
                <a:sym typeface="+mn-lt"/>
              </a:rPr>
              <a:t>XGBooost</a:t>
            </a:r>
            <a:r>
              <a:rPr lang="zh-CN" altLang="en-US" sz="1600" b="1" dirty="0">
                <a:solidFill>
                  <a:schemeClr val="tx1">
                    <a:lumMod val="75000"/>
                    <a:lumOff val="25000"/>
                  </a:schemeClr>
                </a:solidFill>
                <a:cs typeface="+mn-ea"/>
                <a:sym typeface="+mn-lt"/>
              </a:rPr>
              <a:t>的目标函数：</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020" y="1773413"/>
            <a:ext cx="6515100" cy="20859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1"/>
          <p:cNvSpPr>
            <a:spLocks noChangeArrowheads="1"/>
          </p:cNvSpPr>
          <p:nvPr/>
        </p:nvSpPr>
        <p:spPr bwMode="auto">
          <a:xfrm>
            <a:off x="2858609" y="4473550"/>
            <a:ext cx="5881418" cy="14618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kumimoji="0" lang="zh-CN" altLang="zh-CN" sz="1200" b="1" i="0" u="none" strike="noStrike" cap="none" normalizeH="0" baseline="0" dirty="0">
                <a:ln>
                  <a:noFill/>
                </a:ln>
                <a:solidFill>
                  <a:srgbClr val="333333"/>
                </a:solidFill>
                <a:effectLst/>
                <a:latin typeface="Arial" panose="020B0604020202020204" pitchFamily="34" charset="0"/>
                <a:ea typeface="-apple-system"/>
              </a:rPr>
              <a:t>红色箭头所指向的L 即为损失函数（比如平方损失函数：  </a:t>
            </a:r>
            <a:r>
              <a:rPr kumimoji="0" lang="zh-CN" altLang="zh-CN" sz="1300" b="1" i="0" u="none" strike="noStrike" cap="none" normalizeH="0" baseline="0" dirty="0">
                <a:ln>
                  <a:noFill/>
                </a:ln>
                <a:solidFill>
                  <a:srgbClr val="333333"/>
                </a:solidFill>
                <a:effectLst/>
                <a:latin typeface="Arial" panose="020B0604020202020204" pitchFamily="34" charset="0"/>
                <a:ea typeface="-apple-system"/>
              </a:rPr>
              <a:t>                                </a:t>
            </a:r>
            <a:endParaRPr kumimoji="0" lang="zh-CN" altLang="zh-CN" sz="1200" b="1" i="0" u="none" strike="noStrike" cap="none" normalizeH="0" baseline="0" dirty="0">
              <a:ln>
                <a:noFill/>
              </a:ln>
              <a:solidFill>
                <a:srgbClr val="333333"/>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kumimoji="0" lang="zh-CN" altLang="zh-CN" sz="1200" b="1" i="0" u="none" strike="noStrike" cap="none" normalizeH="0" baseline="0" dirty="0">
                <a:ln>
                  <a:noFill/>
                </a:ln>
                <a:solidFill>
                  <a:srgbClr val="333333"/>
                </a:solidFill>
                <a:effectLst/>
                <a:latin typeface="Arial" panose="020B0604020202020204" pitchFamily="34" charset="0"/>
                <a:ea typeface="-apple-system"/>
              </a:rPr>
              <a:t>红色方框所框起来的是正则项（包括L1正则、L2正则）</a:t>
            </a:r>
          </a:p>
          <a:p>
            <a:pPr marL="0" marR="0" lvl="0" indent="0" algn="l" defTabSz="914400" rtl="0" eaLnBrk="0" fontAlgn="base" latinLnBrk="0" hangingPunct="0">
              <a:lnSpc>
                <a:spcPct val="100000"/>
              </a:lnSpc>
              <a:spcBef>
                <a:spcPct val="0"/>
              </a:spcBef>
              <a:spcAft>
                <a:spcPct val="0"/>
              </a:spcAft>
              <a:buClrTx/>
              <a:buSzTx/>
              <a:buFontTx/>
              <a:buAutoNum type="arabicPeriod" startAt="3"/>
            </a:pPr>
            <a:r>
              <a:rPr kumimoji="0" lang="zh-CN" altLang="zh-CN" sz="1200" b="1" i="0" u="none" strike="noStrike" cap="none" normalizeH="0" baseline="0" dirty="0">
                <a:ln>
                  <a:noFill/>
                </a:ln>
                <a:solidFill>
                  <a:srgbClr val="333333"/>
                </a:solidFill>
                <a:effectLst/>
                <a:latin typeface="Arial" panose="020B0604020202020204" pitchFamily="34" charset="0"/>
                <a:ea typeface="-apple-system"/>
              </a:rPr>
              <a:t>红色圆圈所圈起来的为常数项</a:t>
            </a:r>
          </a:p>
          <a:p>
            <a:pPr marL="0" marR="0" lvl="0" indent="0" algn="l" defTabSz="914400" rtl="0" eaLnBrk="0" fontAlgn="base" latinLnBrk="0" hangingPunct="0">
              <a:lnSpc>
                <a:spcPct val="100000"/>
              </a:lnSpc>
              <a:spcBef>
                <a:spcPct val="0"/>
              </a:spcBef>
              <a:spcAft>
                <a:spcPct val="0"/>
              </a:spcAft>
              <a:buClrTx/>
              <a:buSzTx/>
              <a:buFontTx/>
              <a:buAutoNum type="arabicPeriod" startAt="4"/>
            </a:pPr>
            <a:r>
              <a:rPr kumimoji="0" lang="zh-CN" altLang="zh-CN" sz="1200" b="1" i="0" u="none" strike="noStrike" cap="none" normalizeH="0" baseline="0" dirty="0">
                <a:ln>
                  <a:noFill/>
                </a:ln>
                <a:solidFill>
                  <a:srgbClr val="333333"/>
                </a:solidFill>
                <a:effectLst/>
                <a:latin typeface="Arial" panose="020B0604020202020204" pitchFamily="34" charset="0"/>
                <a:ea typeface="-apple-system"/>
              </a:rPr>
              <a:t>对于f(x)，XGBoost利用泰勒展开三项，做一个近似。f(x)表示的是其中一颗回归树。</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1" i="0" u="none" strike="noStrike" cap="none" normalizeH="0" baseline="0" dirty="0">
              <a:ln>
                <a:noFill/>
              </a:ln>
              <a:solidFill>
                <a:schemeClr val="tx1"/>
              </a:solidFill>
              <a:effectLst/>
              <a:latin typeface="Arial" panose="020B0604020202020204" pitchFamily="34" charset="0"/>
            </a:endParaRPr>
          </a:p>
        </p:txBody>
      </p:sp>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7325" y="-449263"/>
            <a:ext cx="1466850" cy="219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568127" y="434026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4699284" y="805932"/>
            <a:ext cx="2601920" cy="1862048"/>
          </a:xfrm>
          <a:prstGeom prst="rect">
            <a:avLst/>
          </a:prstGeom>
          <a:noFill/>
        </p:spPr>
        <p:txBody>
          <a:bodyPr wrap="square">
            <a:spAutoFit/>
          </a:bodyPr>
          <a:lstStyle/>
          <a:p>
            <a:pPr algn="ctr"/>
            <a:r>
              <a:rPr lang="en-US" altLang="zh-CN" sz="11500" b="1" dirty="0">
                <a:solidFill>
                  <a:srgbClr val="5577D1"/>
                </a:solidFill>
              </a:rPr>
              <a:t>01</a:t>
            </a:r>
            <a:endParaRPr lang="zh-CN" altLang="en-US" sz="11500" b="1" dirty="0">
              <a:solidFill>
                <a:srgbClr val="5577D1"/>
              </a:solidFill>
            </a:endParaRPr>
          </a:p>
        </p:txBody>
      </p:sp>
      <p:sp>
        <p:nvSpPr>
          <p:cNvPr id="72" name="文本框 71"/>
          <p:cNvSpPr txBox="1"/>
          <p:nvPr/>
        </p:nvSpPr>
        <p:spPr>
          <a:xfrm>
            <a:off x="4747580" y="609542"/>
            <a:ext cx="2602756" cy="369332"/>
          </a:xfrm>
          <a:prstGeom prst="rect">
            <a:avLst/>
          </a:prstGeom>
          <a:noFill/>
        </p:spPr>
        <p:txBody>
          <a:bodyPr wrap="square">
            <a:spAutoFit/>
          </a:bodyPr>
          <a:lstStyle/>
          <a:p>
            <a:pPr algn="ctr"/>
            <a:r>
              <a:rPr lang="en-US" altLang="zh-CN" dirty="0">
                <a:solidFill>
                  <a:srgbClr val="A6A6A6"/>
                </a:solidFill>
                <a:latin typeface="思源黑体 CN Light" panose="020B0500000000000000" pitchFamily="34" charset="-122"/>
                <a:ea typeface="思源黑体 CN Light" panose="020B0500000000000000" pitchFamily="34" charset="-122"/>
              </a:rPr>
              <a:t>PART</a:t>
            </a:r>
            <a:endParaRPr lang="zh-CN" altLang="en-US" dirty="0">
              <a:solidFill>
                <a:srgbClr val="A6A6A6"/>
              </a:solidFill>
              <a:latin typeface="思源黑体 CN Light" panose="020B0500000000000000" pitchFamily="34" charset="-122"/>
              <a:ea typeface="思源黑体 CN Light" panose="020B0500000000000000" pitchFamily="34" charset="-122"/>
            </a:endParaRPr>
          </a:p>
        </p:txBody>
      </p:sp>
      <p:sp>
        <p:nvSpPr>
          <p:cNvPr id="54" name="文本框 53"/>
          <p:cNvSpPr txBox="1"/>
          <p:nvPr/>
        </p:nvSpPr>
        <p:spPr>
          <a:xfrm>
            <a:off x="3558223" y="3901108"/>
            <a:ext cx="5181600" cy="375552"/>
          </a:xfrm>
          <a:prstGeom prst="rect">
            <a:avLst/>
          </a:prstGeom>
          <a:noFill/>
        </p:spPr>
        <p:txBody>
          <a:bodyPr wrap="square">
            <a:spAutoFit/>
          </a:bodyPr>
          <a:lstStyle/>
          <a:p>
            <a:pPr algn="ctr">
              <a:lnSpc>
                <a:spcPct val="150000"/>
              </a:lnSpc>
            </a:pPr>
            <a:r>
              <a:rPr lang="zh-CN" altLang="en-US" sz="1400" dirty="0"/>
              <a:t>项目的基本设想</a:t>
            </a:r>
          </a:p>
        </p:txBody>
      </p:sp>
      <p:grpSp>
        <p:nvGrpSpPr>
          <p:cNvPr id="56" name="组合 55"/>
          <p:cNvGrpSpPr/>
          <p:nvPr/>
        </p:nvGrpSpPr>
        <p:grpSpPr>
          <a:xfrm>
            <a:off x="3558223" y="2885969"/>
            <a:ext cx="4976729" cy="707114"/>
            <a:chOff x="846633" y="1951591"/>
            <a:chExt cx="4976729" cy="707114"/>
          </a:xfrm>
        </p:grpSpPr>
        <p:grpSp>
          <p:nvGrpSpPr>
            <p:cNvPr id="60" name="组合 59"/>
            <p:cNvGrpSpPr/>
            <p:nvPr/>
          </p:nvGrpSpPr>
          <p:grpSpPr>
            <a:xfrm>
              <a:off x="846633" y="1951591"/>
              <a:ext cx="4976729" cy="707114"/>
              <a:chOff x="1752599" y="1817778"/>
              <a:chExt cx="8851656" cy="1800789"/>
            </a:xfrm>
          </p:grpSpPr>
          <p:sp>
            <p:nvSpPr>
              <p:cNvPr id="74" name="矩形: 圆角 73"/>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圆角 74"/>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4"/>
            <p:cNvSpPr txBox="1"/>
            <p:nvPr/>
          </p:nvSpPr>
          <p:spPr>
            <a:xfrm>
              <a:off x="1794290" y="2030664"/>
              <a:ext cx="317410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cs typeface="+mn-ea"/>
                  <a:sym typeface="+mn-lt"/>
                </a:rPr>
                <a:t>项目简介</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74343" y="-18337"/>
            <a:ext cx="6894628" cy="1235614"/>
            <a:chOff x="74343" y="-18337"/>
            <a:chExt cx="6030535" cy="1235614"/>
          </a:xfrm>
        </p:grpSpPr>
        <p:grpSp>
          <p:nvGrpSpPr>
            <p:cNvPr id="41" name="组合 40"/>
            <p:cNvGrpSpPr/>
            <p:nvPr/>
          </p:nvGrpSpPr>
          <p:grpSpPr>
            <a:xfrm>
              <a:off x="74343" y="-18337"/>
              <a:ext cx="2005677" cy="861175"/>
              <a:chOff x="8521700" y="-18337"/>
              <a:chExt cx="3314701" cy="1564706"/>
            </a:xfrm>
            <a:effectLst/>
          </p:grpSpPr>
          <p:sp>
            <p:nvSpPr>
              <p:cNvPr id="43" name="任意多边形: 形状 42"/>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任意多边形: 形状 43"/>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2" name="文本框 4"/>
            <p:cNvSpPr txBox="1"/>
            <p:nvPr/>
          </p:nvSpPr>
          <p:spPr>
            <a:xfrm>
              <a:off x="1915482" y="263170"/>
              <a:ext cx="4189396" cy="9541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err="1">
                  <a:solidFill>
                    <a:schemeClr val="tx1">
                      <a:lumMod val="65000"/>
                      <a:lumOff val="35000"/>
                    </a:schemeClr>
                  </a:solidFill>
                  <a:cs typeface="+mn-ea"/>
                  <a:sym typeface="+mn-lt"/>
                </a:rPr>
                <a:t>XGBoost</a:t>
              </a:r>
              <a:r>
                <a:rPr lang="zh-CN" altLang="en-US" sz="2800" b="1" dirty="0">
                  <a:solidFill>
                    <a:schemeClr val="tx1">
                      <a:lumMod val="65000"/>
                      <a:lumOff val="35000"/>
                    </a:schemeClr>
                  </a:solidFill>
                  <a:cs typeface="+mn-ea"/>
                  <a:sym typeface="+mn-lt"/>
                </a:rPr>
                <a:t>算法介绍</a:t>
              </a: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核心思想</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pic>
        <p:nvPicPr>
          <p:cNvPr id="103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325" y="-449263"/>
            <a:ext cx="1466850" cy="2190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82" y="1376075"/>
            <a:ext cx="6950656" cy="229597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446842" y="4281256"/>
            <a:ext cx="6753496" cy="1754326"/>
          </a:xfrm>
          <a:prstGeom prst="rect">
            <a:avLst/>
          </a:prstGeom>
          <a:noFill/>
        </p:spPr>
        <p:txBody>
          <a:bodyPr wrap="square">
            <a:spAutoFit/>
          </a:bodyPr>
          <a:lstStyle/>
          <a:p>
            <a:r>
              <a:rPr lang="en-US" altLang="zh-CN" dirty="0">
                <a:solidFill>
                  <a:srgbClr val="002060"/>
                </a:solidFill>
              </a:rPr>
              <a:t>1.</a:t>
            </a:r>
            <a:r>
              <a:rPr lang="zh-CN" altLang="en-US" dirty="0">
                <a:solidFill>
                  <a:srgbClr val="002060"/>
                </a:solidFill>
              </a:rPr>
              <a:t>不断的添加树，不断地进行特征分裂来生长一棵树，每次添加一棵树，其实是学习一个新函数f（x），去拟合上次预测的残差。</a:t>
            </a:r>
            <a:r>
              <a:rPr lang="en-US" altLang="zh-CN" dirty="0">
                <a:solidFill>
                  <a:srgbClr val="002060"/>
                </a:solidFill>
              </a:rPr>
              <a:t>2.</a:t>
            </a:r>
            <a:r>
              <a:rPr lang="zh-CN" altLang="en-US" dirty="0">
                <a:solidFill>
                  <a:srgbClr val="002060"/>
                </a:solidFill>
              </a:rPr>
              <a:t>当我们训练完成得到k棵树，我们要预测一个样本的分数，其实就是根据这个样本的特征，在每棵树中会落到对应的一个叶子节点，每个叶子节点就对应一个分数。</a:t>
            </a:r>
            <a:endParaRPr lang="en-US" altLang="zh-CN" dirty="0">
              <a:solidFill>
                <a:srgbClr val="002060"/>
              </a:solidFill>
            </a:endParaRPr>
          </a:p>
          <a:p>
            <a:r>
              <a:rPr lang="en-US" altLang="zh-CN" dirty="0">
                <a:solidFill>
                  <a:srgbClr val="002060"/>
                </a:solidFill>
              </a:rPr>
              <a:t>3.</a:t>
            </a:r>
            <a:r>
              <a:rPr lang="zh-CN" altLang="en-US" dirty="0">
                <a:solidFill>
                  <a:srgbClr val="002060"/>
                </a:solidFill>
              </a:rPr>
              <a:t>最后只需要将每棵树对应的分数加起来就是该样本的预测值。</a:t>
            </a:r>
          </a:p>
        </p:txBody>
      </p:sp>
      <p:sp>
        <p:nvSpPr>
          <p:cNvPr id="14" name="文本框 13"/>
          <p:cNvSpPr txBox="1"/>
          <p:nvPr/>
        </p:nvSpPr>
        <p:spPr>
          <a:xfrm>
            <a:off x="7775738" y="2249931"/>
            <a:ext cx="3969420" cy="2031325"/>
          </a:xfrm>
          <a:prstGeom prst="rect">
            <a:avLst/>
          </a:prstGeom>
          <a:noFill/>
        </p:spPr>
        <p:txBody>
          <a:bodyPr wrap="square">
            <a:spAutoFit/>
          </a:bodyPr>
          <a:lstStyle/>
          <a:p>
            <a:pPr algn="just"/>
            <a:r>
              <a:rPr lang="zh-CN" altLang="en-US" b="0" i="0" dirty="0">
                <a:solidFill>
                  <a:srgbClr val="4D4D4D"/>
                </a:solidFill>
                <a:effectLst/>
                <a:latin typeface="-apple-system"/>
              </a:rPr>
              <a:t>优点：</a:t>
            </a:r>
          </a:p>
          <a:p>
            <a:pPr algn="just">
              <a:buFont typeface="+mj-lt"/>
              <a:buAutoNum type="arabicPeriod"/>
            </a:pPr>
            <a:r>
              <a:rPr lang="zh-CN" altLang="en-US" b="0" i="0" dirty="0">
                <a:solidFill>
                  <a:srgbClr val="333333"/>
                </a:solidFill>
                <a:effectLst/>
                <a:latin typeface="-apple-system"/>
              </a:rPr>
              <a:t>善于捕捉复杂数据之间的依赖关系。</a:t>
            </a:r>
          </a:p>
          <a:p>
            <a:pPr algn="just">
              <a:buFont typeface="+mj-lt"/>
              <a:buAutoNum type="arabicPeriod"/>
            </a:pPr>
            <a:r>
              <a:rPr lang="zh-CN" altLang="en-US" b="0" i="0" dirty="0">
                <a:solidFill>
                  <a:srgbClr val="333333"/>
                </a:solidFill>
                <a:effectLst/>
                <a:latin typeface="-apple-system"/>
              </a:rPr>
              <a:t>能从大规模数据集中获取有效模型。</a:t>
            </a:r>
          </a:p>
          <a:p>
            <a:pPr algn="just">
              <a:buFont typeface="+mj-lt"/>
              <a:buAutoNum type="arabicPeriod"/>
            </a:pPr>
            <a:r>
              <a:rPr lang="zh-CN" altLang="en-US" b="0" i="0" dirty="0">
                <a:solidFill>
                  <a:srgbClr val="333333"/>
                </a:solidFill>
                <a:effectLst/>
                <a:latin typeface="-apple-system"/>
              </a:rPr>
              <a:t>在实用性上支持多种系统和语言。</a:t>
            </a:r>
          </a:p>
          <a:p>
            <a:pPr algn="just"/>
            <a:r>
              <a:rPr lang="zh-CN" altLang="en-US" b="0" i="0" dirty="0">
                <a:solidFill>
                  <a:srgbClr val="4D4D4D"/>
                </a:solidFill>
                <a:effectLst/>
                <a:latin typeface="-apple-system"/>
              </a:rPr>
              <a:t>缺点：</a:t>
            </a:r>
          </a:p>
          <a:p>
            <a:pPr algn="just"/>
            <a:r>
              <a:rPr lang="zh-CN" altLang="en-US" b="0" i="0" dirty="0">
                <a:solidFill>
                  <a:srgbClr val="4D4D4D"/>
                </a:solidFill>
                <a:effectLst/>
                <a:latin typeface="-apple-system"/>
              </a:rPr>
              <a:t>在高纬稀疏特征数据集和小规模数据集上的表现不是很好。</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4562224" y="378877"/>
            <a:ext cx="3758816" cy="523220"/>
          </a:xfrm>
          <a:prstGeom prst="rect">
            <a:avLst/>
          </a:prstGeom>
          <a:noFill/>
        </p:spPr>
        <p:txBody>
          <a:bodyPr wrap="square" rtlCol="0">
            <a:spAutoFit/>
          </a:bodyPr>
          <a:lstStyle/>
          <a:p>
            <a:r>
              <a:rPr lang="zh-CN" altLang="en-US" sz="2800" b="1" dirty="0">
                <a:latin typeface="PingFang SC"/>
              </a:rPr>
              <a:t>附：预测决策可行性</a:t>
            </a:r>
            <a:endParaRPr lang="en-US" altLang="zh-CN" sz="2800" b="1" dirty="0">
              <a:latin typeface="PingFang SC"/>
            </a:endParaRPr>
          </a:p>
        </p:txBody>
      </p:sp>
      <p:sp>
        <p:nvSpPr>
          <p:cNvPr id="2" name="任意多边形: 形状 1"/>
          <p:cNvSpPr/>
          <p:nvPr/>
        </p:nvSpPr>
        <p:spPr>
          <a:xfrm>
            <a:off x="812800" y="1802229"/>
            <a:ext cx="10515600" cy="609611"/>
          </a:xfrm>
          <a:custGeom>
            <a:avLst/>
            <a:gdLst>
              <a:gd name="connsiteX0" fmla="*/ 0 w 10515600"/>
              <a:gd name="connsiteY0" fmla="*/ 12700 h 609611"/>
              <a:gd name="connsiteX1" fmla="*/ 5245100 w 10515600"/>
              <a:gd name="connsiteY1" fmla="*/ 609600 h 609611"/>
              <a:gd name="connsiteX2" fmla="*/ 10515600 w 10515600"/>
              <a:gd name="connsiteY2" fmla="*/ 0 h 609611"/>
            </a:gdLst>
            <a:ahLst/>
            <a:cxnLst>
              <a:cxn ang="0">
                <a:pos x="connsiteX0" y="connsiteY0"/>
              </a:cxn>
              <a:cxn ang="0">
                <a:pos x="connsiteX1" y="connsiteY1"/>
              </a:cxn>
              <a:cxn ang="0">
                <a:pos x="connsiteX2" y="connsiteY2"/>
              </a:cxn>
            </a:cxnLst>
            <a:rect l="l" t="t" r="r" b="b"/>
            <a:pathLst>
              <a:path w="10515600" h="609611">
                <a:moveTo>
                  <a:pt x="0" y="12700"/>
                </a:moveTo>
                <a:cubicBezTo>
                  <a:pt x="1746250" y="312208"/>
                  <a:pt x="3492500" y="611717"/>
                  <a:pt x="5245100" y="609600"/>
                </a:cubicBezTo>
                <a:cubicBezTo>
                  <a:pt x="6997700" y="607483"/>
                  <a:pt x="8756650" y="303741"/>
                  <a:pt x="10515600" y="0"/>
                </a:cubicBezTo>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A9F83FD-ACD2-82AC-8A30-72BBB055A028}"/>
              </a:ext>
            </a:extLst>
          </p:cNvPr>
          <p:cNvPicPr>
            <a:picLocks noChangeAspect="1"/>
          </p:cNvPicPr>
          <p:nvPr/>
        </p:nvPicPr>
        <p:blipFill>
          <a:blip r:embed="rId3"/>
          <a:stretch>
            <a:fillRect/>
          </a:stretch>
        </p:blipFill>
        <p:spPr>
          <a:xfrm>
            <a:off x="498944" y="1027734"/>
            <a:ext cx="11194111" cy="5830266"/>
          </a:xfrm>
          <a:prstGeom prst="rect">
            <a:avLst/>
          </a:prstGeom>
        </p:spPr>
      </p:pic>
    </p:spTree>
    <p:extLst>
      <p:ext uri="{BB962C8B-B14F-4D97-AF65-F5344CB8AC3E}">
        <p14:creationId xmlns:p14="http://schemas.microsoft.com/office/powerpoint/2010/main" val="1804142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4419984" y="691351"/>
            <a:ext cx="4006690" cy="523220"/>
          </a:xfrm>
          <a:prstGeom prst="rect">
            <a:avLst/>
          </a:prstGeom>
          <a:noFill/>
        </p:spPr>
        <p:txBody>
          <a:bodyPr wrap="square" rtlCol="0">
            <a:spAutoFit/>
          </a:bodyPr>
          <a:lstStyle/>
          <a:p>
            <a:r>
              <a:rPr lang="zh-CN" altLang="en-US" sz="2800" b="1" dirty="0">
                <a:latin typeface="PingFang SC"/>
              </a:rPr>
              <a:t>附：预测决策可行性</a:t>
            </a:r>
            <a:endParaRPr lang="en-US" altLang="zh-CN" sz="2800" b="1" dirty="0">
              <a:latin typeface="PingFang SC"/>
            </a:endParaRPr>
          </a:p>
        </p:txBody>
      </p:sp>
      <p:grpSp>
        <p:nvGrpSpPr>
          <p:cNvPr id="6" name="Group 2672"/>
          <p:cNvGrpSpPr/>
          <p:nvPr/>
        </p:nvGrpSpPr>
        <p:grpSpPr>
          <a:xfrm>
            <a:off x="1164030" y="1051614"/>
            <a:ext cx="4587550" cy="4754771"/>
            <a:chOff x="0" y="1392763"/>
            <a:chExt cx="5511020" cy="6010276"/>
          </a:xfrm>
        </p:grpSpPr>
        <p:sp>
          <p:nvSpPr>
            <p:cNvPr id="10" name="Shape 2662"/>
            <p:cNvSpPr/>
            <p:nvPr/>
          </p:nvSpPr>
          <p:spPr>
            <a:xfrm>
              <a:off x="0" y="2092586"/>
              <a:ext cx="5511020" cy="5310453"/>
            </a:xfrm>
            <a:prstGeom prst="roundRect">
              <a:avLst>
                <a:gd name="adj" fmla="val 5907"/>
              </a:avLst>
            </a:prstGeom>
            <a:solidFill>
              <a:srgbClr val="778495"/>
            </a:solidFill>
            <a:ln w="12700" cap="flat">
              <a:noFill/>
              <a:miter lim="400000"/>
            </a:ln>
            <a:effectLst/>
          </p:spPr>
          <p:txBody>
            <a:bodyPr wrap="square" lIns="0" tIns="0" rIns="0" bIns="0" numCol="1" anchor="ctr">
              <a:noAutofit/>
            </a:bodyPr>
            <a:lstStyle/>
            <a:p>
              <a:pPr lvl="0">
                <a:defRPr sz="3200"/>
              </a:pPr>
              <a:endParaRPr sz="4265">
                <a:solidFill>
                  <a:schemeClr val="bg1"/>
                </a:solidFill>
                <a:cs typeface="+mn-ea"/>
                <a:sym typeface="+mn-lt"/>
              </a:endParaRPr>
            </a:p>
          </p:txBody>
        </p:sp>
        <p:grpSp>
          <p:nvGrpSpPr>
            <p:cNvPr id="11" name="Group 2671"/>
            <p:cNvGrpSpPr/>
            <p:nvPr/>
          </p:nvGrpSpPr>
          <p:grpSpPr>
            <a:xfrm>
              <a:off x="2487682" y="1392763"/>
              <a:ext cx="780922" cy="821788"/>
              <a:chOff x="-2" y="1392763"/>
              <a:chExt cx="780920" cy="821788"/>
            </a:xfrm>
          </p:grpSpPr>
          <p:sp>
            <p:nvSpPr>
              <p:cNvPr id="12" name="Shape 2663"/>
              <p:cNvSpPr/>
              <p:nvPr/>
            </p:nvSpPr>
            <p:spPr>
              <a:xfrm>
                <a:off x="143667" y="1801235"/>
                <a:ext cx="637251" cy="413316"/>
              </a:xfrm>
              <a:custGeom>
                <a:avLst/>
                <a:gdLst/>
                <a:ahLst/>
                <a:cxnLst>
                  <a:cxn ang="0">
                    <a:pos x="wd2" y="hd2"/>
                  </a:cxn>
                  <a:cxn ang="5400000">
                    <a:pos x="wd2" y="hd2"/>
                  </a:cxn>
                  <a:cxn ang="10800000">
                    <a:pos x="wd2" y="hd2"/>
                  </a:cxn>
                  <a:cxn ang="16200000">
                    <a:pos x="wd2" y="hd2"/>
                  </a:cxn>
                </a:cxnLst>
                <a:rect l="0" t="0" r="r" b="b"/>
                <a:pathLst>
                  <a:path w="21600" h="21600" extrusionOk="0">
                    <a:moveTo>
                      <a:pt x="18014" y="0"/>
                    </a:moveTo>
                    <a:lnTo>
                      <a:pt x="21600" y="21600"/>
                    </a:lnTo>
                    <a:lnTo>
                      <a:pt x="4126" y="20621"/>
                    </a:lnTo>
                    <a:lnTo>
                      <a:pt x="0" y="18607"/>
                    </a:lnTo>
                    <a:lnTo>
                      <a:pt x="18014" y="0"/>
                    </a:lnTo>
                    <a:close/>
                  </a:path>
                </a:pathLst>
              </a:custGeom>
              <a:solidFill>
                <a:srgbClr val="000000">
                  <a:alpha val="20000"/>
                </a:srgbClr>
              </a:solidFill>
              <a:ln w="12700" cap="flat">
                <a:noFill/>
                <a:miter lim="400000"/>
              </a:ln>
              <a:effectLst/>
            </p:spPr>
            <p:txBody>
              <a:bodyPr wrap="square" lIns="0" tIns="0" rIns="0" bIns="0" numCol="1" anchor="ctr">
                <a:noAutofit/>
              </a:bodyPr>
              <a:lstStyle/>
              <a:p>
                <a:pPr lvl="0">
                  <a:defRPr sz="3200"/>
                </a:pPr>
                <a:endParaRPr sz="4265">
                  <a:solidFill>
                    <a:schemeClr val="bg1"/>
                  </a:solidFill>
                  <a:cs typeface="+mn-ea"/>
                  <a:sym typeface="+mn-lt"/>
                </a:endParaRPr>
              </a:p>
            </p:txBody>
          </p:sp>
          <p:grpSp>
            <p:nvGrpSpPr>
              <p:cNvPr id="13" name="Group 2669"/>
              <p:cNvGrpSpPr/>
              <p:nvPr/>
            </p:nvGrpSpPr>
            <p:grpSpPr>
              <a:xfrm>
                <a:off x="-2" y="1392763"/>
                <a:ext cx="637253" cy="770511"/>
                <a:chOff x="-1" y="0"/>
                <a:chExt cx="637251" cy="770509"/>
              </a:xfrm>
            </p:grpSpPr>
            <p:sp>
              <p:nvSpPr>
                <p:cNvPr id="15" name="Shape 2664"/>
                <p:cNvSpPr/>
                <p:nvPr/>
              </p:nvSpPr>
              <p:spPr>
                <a:xfrm>
                  <a:off x="-1" y="375610"/>
                  <a:ext cx="637251" cy="3898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36" y="21552"/>
                      </a:lnTo>
                      <a:lnTo>
                        <a:pt x="476" y="21600"/>
                      </a:lnTo>
                      <a:lnTo>
                        <a:pt x="0" y="158"/>
                      </a:lnTo>
                      <a:cubicBezTo>
                        <a:pt x="0" y="158"/>
                        <a:pt x="21600" y="0"/>
                        <a:pt x="21600" y="0"/>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cs typeface="+mn-ea"/>
                    <a:sym typeface="+mn-lt"/>
                  </a:endParaRPr>
                </a:p>
              </p:txBody>
            </p:sp>
            <p:sp>
              <p:nvSpPr>
                <p:cNvPr id="16" name="Shape 2665"/>
                <p:cNvSpPr/>
                <p:nvPr/>
              </p:nvSpPr>
              <p:spPr>
                <a:xfrm>
                  <a:off x="9884" y="583185"/>
                  <a:ext cx="610320" cy="182015"/>
                </a:xfrm>
                <a:custGeom>
                  <a:avLst/>
                  <a:gdLst/>
                  <a:ahLst/>
                  <a:cxnLst>
                    <a:cxn ang="0">
                      <a:pos x="wd2" y="hd2"/>
                    </a:cxn>
                    <a:cxn ang="5400000">
                      <a:pos x="wd2" y="hd2"/>
                    </a:cxn>
                    <a:cxn ang="10800000">
                      <a:pos x="wd2" y="hd2"/>
                    </a:cxn>
                    <a:cxn ang="16200000">
                      <a:pos x="wd2" y="hd2"/>
                    </a:cxn>
                  </a:cxnLst>
                  <a:rect l="0" t="0" r="r" b="b"/>
                  <a:pathLst>
                    <a:path w="21600" h="21600" extrusionOk="0">
                      <a:moveTo>
                        <a:pt x="234" y="21600"/>
                      </a:moveTo>
                      <a:lnTo>
                        <a:pt x="21493" y="21498"/>
                      </a:lnTo>
                      <a:lnTo>
                        <a:pt x="21600" y="15288"/>
                      </a:lnTo>
                      <a:lnTo>
                        <a:pt x="0" y="0"/>
                      </a:lnTo>
                      <a:cubicBezTo>
                        <a:pt x="0" y="0"/>
                        <a:pt x="234" y="21600"/>
                        <a:pt x="234" y="21600"/>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cs typeface="+mn-ea"/>
                    <a:sym typeface="+mn-lt"/>
                  </a:endParaRPr>
                </a:p>
              </p:txBody>
            </p:sp>
            <p:sp>
              <p:nvSpPr>
                <p:cNvPr id="17" name="Shape 2666"/>
                <p:cNvSpPr/>
                <p:nvPr/>
              </p:nvSpPr>
              <p:spPr>
                <a:xfrm>
                  <a:off x="0" y="375610"/>
                  <a:ext cx="586005" cy="62551"/>
                </a:xfrm>
                <a:custGeom>
                  <a:avLst/>
                  <a:gdLst/>
                  <a:ahLst/>
                  <a:cxnLst>
                    <a:cxn ang="0">
                      <a:pos x="wd2" y="hd2"/>
                    </a:cxn>
                    <a:cxn ang="5400000">
                      <a:pos x="wd2" y="hd2"/>
                    </a:cxn>
                    <a:cxn ang="10800000">
                      <a:pos x="wd2" y="hd2"/>
                    </a:cxn>
                    <a:cxn ang="16200000">
                      <a:pos x="wd2" y="hd2"/>
                    </a:cxn>
                  </a:cxnLst>
                  <a:rect l="0" t="0" r="r" b="b"/>
                  <a:pathLst>
                    <a:path w="21600" h="21600" extrusionOk="0">
                      <a:moveTo>
                        <a:pt x="0" y="907"/>
                      </a:moveTo>
                      <a:lnTo>
                        <a:pt x="80" y="21600"/>
                      </a:lnTo>
                      <a:lnTo>
                        <a:pt x="21600" y="0"/>
                      </a:lnTo>
                      <a:cubicBezTo>
                        <a:pt x="21600" y="0"/>
                        <a:pt x="0" y="907"/>
                        <a:pt x="0" y="907"/>
                      </a:cubicBezTo>
                      <a:close/>
                    </a:path>
                  </a:pathLst>
                </a:custGeom>
                <a:solidFill>
                  <a:srgbClr val="41474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cs typeface="+mn-ea"/>
                    <a:sym typeface="+mn-lt"/>
                  </a:endParaRPr>
                </a:p>
              </p:txBody>
            </p:sp>
            <p:sp>
              <p:nvSpPr>
                <p:cNvPr id="18" name="Shape 2667"/>
                <p:cNvSpPr/>
                <p:nvPr/>
              </p:nvSpPr>
              <p:spPr>
                <a:xfrm>
                  <a:off x="108729" y="0"/>
                  <a:ext cx="431589" cy="734194"/>
                </a:xfrm>
                <a:custGeom>
                  <a:avLst/>
                  <a:gdLst/>
                  <a:ahLst/>
                  <a:cxnLst>
                    <a:cxn ang="0">
                      <a:pos x="wd2" y="hd2"/>
                    </a:cxn>
                    <a:cxn ang="5400000">
                      <a:pos x="wd2" y="hd2"/>
                    </a:cxn>
                    <a:cxn ang="10800000">
                      <a:pos x="wd2" y="hd2"/>
                    </a:cxn>
                    <a:cxn ang="16200000">
                      <a:pos x="wd2" y="hd2"/>
                    </a:cxn>
                  </a:cxnLst>
                  <a:rect l="0" t="0" r="r" b="b"/>
                  <a:pathLst>
                    <a:path w="21599" h="21599" extrusionOk="0">
                      <a:moveTo>
                        <a:pt x="20822" y="20670"/>
                      </a:moveTo>
                      <a:lnTo>
                        <a:pt x="19505" y="20671"/>
                      </a:lnTo>
                      <a:cubicBezTo>
                        <a:pt x="18901" y="18847"/>
                        <a:pt x="16346" y="11769"/>
                        <a:pt x="15615" y="9884"/>
                      </a:cubicBezTo>
                      <a:cubicBezTo>
                        <a:pt x="15467" y="9499"/>
                        <a:pt x="15285" y="9151"/>
                        <a:pt x="15108" y="8788"/>
                      </a:cubicBezTo>
                      <a:cubicBezTo>
                        <a:pt x="14346" y="7215"/>
                        <a:pt x="13961" y="6225"/>
                        <a:pt x="15576" y="5446"/>
                      </a:cubicBezTo>
                      <a:cubicBezTo>
                        <a:pt x="16992" y="4762"/>
                        <a:pt x="17485" y="3585"/>
                        <a:pt x="16830" y="2436"/>
                      </a:cubicBezTo>
                      <a:cubicBezTo>
                        <a:pt x="16194" y="1318"/>
                        <a:pt x="14272" y="97"/>
                        <a:pt x="10790" y="0"/>
                      </a:cubicBezTo>
                      <a:cubicBezTo>
                        <a:pt x="10781" y="0"/>
                        <a:pt x="10772" y="74"/>
                        <a:pt x="10763" y="75"/>
                      </a:cubicBezTo>
                      <a:cubicBezTo>
                        <a:pt x="10757" y="75"/>
                        <a:pt x="10753" y="152"/>
                        <a:pt x="10748" y="152"/>
                      </a:cubicBezTo>
                      <a:cubicBezTo>
                        <a:pt x="10743" y="152"/>
                        <a:pt x="10739" y="152"/>
                        <a:pt x="10732" y="152"/>
                      </a:cubicBezTo>
                      <a:cubicBezTo>
                        <a:pt x="10723" y="153"/>
                        <a:pt x="10714" y="80"/>
                        <a:pt x="10706" y="80"/>
                      </a:cubicBezTo>
                      <a:cubicBezTo>
                        <a:pt x="7225" y="182"/>
                        <a:pt x="5309" y="1371"/>
                        <a:pt x="4679" y="2490"/>
                      </a:cubicBezTo>
                      <a:cubicBezTo>
                        <a:pt x="4029" y="3641"/>
                        <a:pt x="4527" y="4805"/>
                        <a:pt x="5947" y="5486"/>
                      </a:cubicBezTo>
                      <a:cubicBezTo>
                        <a:pt x="7567" y="6262"/>
                        <a:pt x="7186" y="7257"/>
                        <a:pt x="6431" y="8831"/>
                      </a:cubicBezTo>
                      <a:cubicBezTo>
                        <a:pt x="6257" y="9194"/>
                        <a:pt x="6077" y="9511"/>
                        <a:pt x="5930" y="9897"/>
                      </a:cubicBezTo>
                      <a:cubicBezTo>
                        <a:pt x="5210" y="11783"/>
                        <a:pt x="2687" y="18861"/>
                        <a:pt x="2091" y="20686"/>
                      </a:cubicBezTo>
                      <a:lnTo>
                        <a:pt x="776" y="20687"/>
                      </a:lnTo>
                      <a:cubicBezTo>
                        <a:pt x="346" y="20688"/>
                        <a:pt x="0" y="20892"/>
                        <a:pt x="0" y="21144"/>
                      </a:cubicBezTo>
                      <a:cubicBezTo>
                        <a:pt x="1" y="21396"/>
                        <a:pt x="349" y="21600"/>
                        <a:pt x="777" y="21599"/>
                      </a:cubicBezTo>
                      <a:lnTo>
                        <a:pt x="2726" y="21598"/>
                      </a:lnTo>
                      <a:cubicBezTo>
                        <a:pt x="3094" y="21598"/>
                        <a:pt x="3411" y="21499"/>
                        <a:pt x="3485" y="21287"/>
                      </a:cubicBezTo>
                      <a:cubicBezTo>
                        <a:pt x="3517" y="21197"/>
                        <a:pt x="6632" y="12243"/>
                        <a:pt x="7445" y="10118"/>
                      </a:cubicBezTo>
                      <a:cubicBezTo>
                        <a:pt x="7582" y="9757"/>
                        <a:pt x="7756" y="9407"/>
                        <a:pt x="7925" y="9055"/>
                      </a:cubicBezTo>
                      <a:cubicBezTo>
                        <a:pt x="8660" y="7524"/>
                        <a:pt x="9419" y="5948"/>
                        <a:pt x="6929" y="4754"/>
                      </a:cubicBezTo>
                      <a:cubicBezTo>
                        <a:pt x="6011" y="4314"/>
                        <a:pt x="5707" y="3524"/>
                        <a:pt x="6151" y="2736"/>
                      </a:cubicBezTo>
                      <a:cubicBezTo>
                        <a:pt x="6755" y="1665"/>
                        <a:pt x="8472" y="990"/>
                        <a:pt x="10751" y="916"/>
                      </a:cubicBezTo>
                      <a:cubicBezTo>
                        <a:pt x="13028" y="986"/>
                        <a:pt x="14748" y="1661"/>
                        <a:pt x="15359" y="2731"/>
                      </a:cubicBezTo>
                      <a:cubicBezTo>
                        <a:pt x="15807" y="3518"/>
                        <a:pt x="15505" y="4313"/>
                        <a:pt x="14592" y="4754"/>
                      </a:cubicBezTo>
                      <a:cubicBezTo>
                        <a:pt x="12107" y="5952"/>
                        <a:pt x="12874" y="7535"/>
                        <a:pt x="13616" y="9065"/>
                      </a:cubicBezTo>
                      <a:cubicBezTo>
                        <a:pt x="13787" y="9416"/>
                        <a:pt x="13962" y="9779"/>
                        <a:pt x="14102" y="10140"/>
                      </a:cubicBezTo>
                      <a:cubicBezTo>
                        <a:pt x="14924" y="12263"/>
                        <a:pt x="18081" y="21184"/>
                        <a:pt x="18115" y="21275"/>
                      </a:cubicBezTo>
                      <a:cubicBezTo>
                        <a:pt x="18189" y="21486"/>
                        <a:pt x="18506" y="21585"/>
                        <a:pt x="18875" y="21584"/>
                      </a:cubicBezTo>
                      <a:lnTo>
                        <a:pt x="20824" y="21583"/>
                      </a:lnTo>
                      <a:cubicBezTo>
                        <a:pt x="21254" y="21582"/>
                        <a:pt x="21600" y="21378"/>
                        <a:pt x="21599" y="21126"/>
                      </a:cubicBezTo>
                      <a:cubicBezTo>
                        <a:pt x="21599" y="20874"/>
                        <a:pt x="21252" y="20670"/>
                        <a:pt x="20822" y="20670"/>
                      </a:cubicBezTo>
                      <a:close/>
                    </a:path>
                  </a:pathLst>
                </a:custGeom>
                <a:solidFill>
                  <a:srgbClr val="95C5F9"/>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cs typeface="+mn-ea"/>
                    <a:sym typeface="+mn-lt"/>
                  </a:endParaRPr>
                </a:p>
              </p:txBody>
            </p:sp>
            <p:sp>
              <p:nvSpPr>
                <p:cNvPr id="19" name="Shape 2668"/>
                <p:cNvSpPr/>
                <p:nvPr/>
              </p:nvSpPr>
              <p:spPr>
                <a:xfrm>
                  <a:off x="-1" y="721568"/>
                  <a:ext cx="621084" cy="48941"/>
                </a:xfrm>
                <a:custGeom>
                  <a:avLst/>
                  <a:gdLst/>
                  <a:ahLst/>
                  <a:cxnLst>
                    <a:cxn ang="0">
                      <a:pos x="wd2" y="hd2"/>
                    </a:cxn>
                    <a:cxn ang="5400000">
                      <a:pos x="wd2" y="hd2"/>
                    </a:cxn>
                    <a:cxn ang="10800000">
                      <a:pos x="wd2" y="hd2"/>
                    </a:cxn>
                    <a:cxn ang="16200000">
                      <a:pos x="wd2" y="hd2"/>
                    </a:cxn>
                  </a:cxnLst>
                  <a:rect l="0" t="0" r="r" b="b"/>
                  <a:pathLst>
                    <a:path w="21598" h="21579" extrusionOk="0">
                      <a:moveTo>
                        <a:pt x="21598" y="10597"/>
                      </a:moveTo>
                      <a:cubicBezTo>
                        <a:pt x="21599" y="16454"/>
                        <a:pt x="21218" y="21212"/>
                        <a:pt x="20745" y="21225"/>
                      </a:cubicBezTo>
                      <a:lnTo>
                        <a:pt x="856" y="21578"/>
                      </a:lnTo>
                      <a:cubicBezTo>
                        <a:pt x="383" y="21591"/>
                        <a:pt x="0" y="16845"/>
                        <a:pt x="0" y="10989"/>
                      </a:cubicBezTo>
                      <a:lnTo>
                        <a:pt x="0" y="10989"/>
                      </a:lnTo>
                      <a:cubicBezTo>
                        <a:pt x="-1" y="5124"/>
                        <a:pt x="381" y="366"/>
                        <a:pt x="854" y="357"/>
                      </a:cubicBezTo>
                      <a:lnTo>
                        <a:pt x="20743" y="0"/>
                      </a:lnTo>
                      <a:cubicBezTo>
                        <a:pt x="21215" y="-9"/>
                        <a:pt x="21598" y="4737"/>
                        <a:pt x="21598" y="10597"/>
                      </a:cubicBezTo>
                      <a:cubicBezTo>
                        <a:pt x="21598" y="10597"/>
                        <a:pt x="21598" y="10597"/>
                        <a:pt x="21598" y="10597"/>
                      </a:cubicBezTo>
                      <a:close/>
                    </a:path>
                  </a:pathLst>
                </a:custGeom>
                <a:solidFill>
                  <a:srgbClr val="41474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cs typeface="+mn-ea"/>
                    <a:sym typeface="+mn-lt"/>
                  </a:endParaRPr>
                </a:p>
              </p:txBody>
            </p:sp>
          </p:grpSp>
        </p:grpSp>
      </p:grpSp>
      <p:sp>
        <p:nvSpPr>
          <p:cNvPr id="2" name="任意多边形: 形状 1"/>
          <p:cNvSpPr/>
          <p:nvPr/>
        </p:nvSpPr>
        <p:spPr>
          <a:xfrm>
            <a:off x="812800" y="1802229"/>
            <a:ext cx="10515600" cy="609611"/>
          </a:xfrm>
          <a:custGeom>
            <a:avLst/>
            <a:gdLst>
              <a:gd name="connsiteX0" fmla="*/ 0 w 10515600"/>
              <a:gd name="connsiteY0" fmla="*/ 12700 h 609611"/>
              <a:gd name="connsiteX1" fmla="*/ 5245100 w 10515600"/>
              <a:gd name="connsiteY1" fmla="*/ 609600 h 609611"/>
              <a:gd name="connsiteX2" fmla="*/ 10515600 w 10515600"/>
              <a:gd name="connsiteY2" fmla="*/ 0 h 609611"/>
            </a:gdLst>
            <a:ahLst/>
            <a:cxnLst>
              <a:cxn ang="0">
                <a:pos x="connsiteX0" y="connsiteY0"/>
              </a:cxn>
              <a:cxn ang="0">
                <a:pos x="connsiteX1" y="connsiteY1"/>
              </a:cxn>
              <a:cxn ang="0">
                <a:pos x="connsiteX2" y="connsiteY2"/>
              </a:cxn>
            </a:cxnLst>
            <a:rect l="l" t="t" r="r" b="b"/>
            <a:pathLst>
              <a:path w="10515600" h="609611">
                <a:moveTo>
                  <a:pt x="0" y="12700"/>
                </a:moveTo>
                <a:cubicBezTo>
                  <a:pt x="1746250" y="312208"/>
                  <a:pt x="3492500" y="611717"/>
                  <a:pt x="5245100" y="609600"/>
                </a:cubicBezTo>
                <a:cubicBezTo>
                  <a:pt x="6997700" y="607483"/>
                  <a:pt x="8756650" y="303741"/>
                  <a:pt x="10515600" y="0"/>
                </a:cubicBezTo>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1492539" y="1964035"/>
            <a:ext cx="3713735" cy="3693319"/>
          </a:xfrm>
          <a:prstGeom prst="rect">
            <a:avLst/>
          </a:prstGeom>
          <a:noFill/>
        </p:spPr>
        <p:txBody>
          <a:bodyPr wrap="square">
            <a:spAutoFit/>
          </a:bodyPr>
          <a:lstStyle/>
          <a:p>
            <a:r>
              <a:rPr lang="zh-CN" altLang="en-US" b="1" dirty="0">
                <a:solidFill>
                  <a:schemeClr val="bg1">
                    <a:lumMod val="95000"/>
                  </a:schemeClr>
                </a:solidFill>
                <a:latin typeface="PingFang SC"/>
              </a:rPr>
              <a:t>根据中国民航的统计</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航空公司航班延误的主要原因如表</a:t>
            </a:r>
            <a:r>
              <a:rPr lang="en-US" altLang="zh-CN" b="1" dirty="0">
                <a:solidFill>
                  <a:schemeClr val="bg1">
                    <a:lumMod val="95000"/>
                  </a:schemeClr>
                </a:solidFill>
                <a:latin typeface="PingFang SC"/>
              </a:rPr>
              <a:t>2</a:t>
            </a:r>
            <a:r>
              <a:rPr lang="zh-CN" altLang="en-US" b="1" dirty="0">
                <a:solidFill>
                  <a:schemeClr val="bg1">
                    <a:lumMod val="95000"/>
                  </a:schemeClr>
                </a:solidFill>
                <a:latin typeface="PingFang SC"/>
              </a:rPr>
              <a:t>所示。 按该原因导致航班延误的比例大小</a:t>
            </a:r>
            <a:r>
              <a:rPr lang="en-US" altLang="zh-CN" b="1" dirty="0">
                <a:solidFill>
                  <a:schemeClr val="bg1">
                    <a:lumMod val="95000"/>
                  </a:schemeClr>
                </a:solidFill>
                <a:latin typeface="PingFang SC"/>
              </a:rPr>
              <a:t>,</a:t>
            </a:r>
            <a:r>
              <a:rPr lang="zh-CN" altLang="en-US" b="1" dirty="0">
                <a:solidFill>
                  <a:schemeClr val="accent2">
                    <a:lumMod val="60000"/>
                    <a:lumOff val="40000"/>
                  </a:schemeClr>
                </a:solidFill>
                <a:latin typeface="PingFang SC"/>
              </a:rPr>
              <a:t>主要有航空公司原因、空管原因、天气原因和军事活动 </a:t>
            </a:r>
            <a:r>
              <a:rPr lang="en-US" altLang="zh-CN" b="1" dirty="0">
                <a:solidFill>
                  <a:schemeClr val="accent2">
                    <a:lumMod val="60000"/>
                    <a:lumOff val="40000"/>
                  </a:schemeClr>
                </a:solidFill>
                <a:latin typeface="PingFang SC"/>
              </a:rPr>
              <a:t>,</a:t>
            </a:r>
            <a:r>
              <a:rPr lang="zh-CN" altLang="en-US" b="1" dirty="0">
                <a:solidFill>
                  <a:schemeClr val="accent2">
                    <a:lumMod val="60000"/>
                    <a:lumOff val="40000"/>
                  </a:schemeClr>
                </a:solidFill>
                <a:latin typeface="PingFang SC"/>
              </a:rPr>
              <a:t>这四项的总和占到航班延误总数的</a:t>
            </a:r>
            <a:r>
              <a:rPr lang="en-US" altLang="zh-CN" b="1" dirty="0">
                <a:solidFill>
                  <a:schemeClr val="accent2">
                    <a:lumMod val="60000"/>
                    <a:lumOff val="40000"/>
                  </a:schemeClr>
                </a:solidFill>
                <a:latin typeface="PingFang SC"/>
              </a:rPr>
              <a:t>90%</a:t>
            </a:r>
            <a:r>
              <a:rPr lang="zh-CN" altLang="en-US" b="1" dirty="0">
                <a:solidFill>
                  <a:schemeClr val="accent2">
                    <a:lumMod val="60000"/>
                    <a:lumOff val="40000"/>
                  </a:schemeClr>
                </a:solidFill>
                <a:latin typeface="PingFang SC"/>
              </a:rPr>
              <a:t>以上。 </a:t>
            </a:r>
            <a:r>
              <a:rPr lang="zh-CN" altLang="en-US" b="1" dirty="0">
                <a:solidFill>
                  <a:schemeClr val="bg1">
                    <a:lumMod val="95000"/>
                  </a:schemeClr>
                </a:solidFill>
                <a:latin typeface="PingFang SC"/>
              </a:rPr>
              <a:t>从表</a:t>
            </a:r>
            <a:r>
              <a:rPr lang="en-US" altLang="zh-CN" b="1" dirty="0">
                <a:solidFill>
                  <a:schemeClr val="bg1">
                    <a:lumMod val="95000"/>
                  </a:schemeClr>
                </a:solidFill>
                <a:latin typeface="PingFang SC"/>
              </a:rPr>
              <a:t>2</a:t>
            </a:r>
            <a:r>
              <a:rPr lang="zh-CN" altLang="en-US" b="1" dirty="0">
                <a:solidFill>
                  <a:schemeClr val="bg1">
                    <a:lumMod val="95000"/>
                  </a:schemeClr>
                </a:solidFill>
                <a:latin typeface="PingFang SC"/>
              </a:rPr>
              <a:t>可以看出</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虽然航空公司自身造成的航班延误占绝大多数</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但从</a:t>
            </a:r>
            <a:r>
              <a:rPr lang="en-US" altLang="zh-CN" b="1" dirty="0">
                <a:solidFill>
                  <a:schemeClr val="bg1">
                    <a:lumMod val="95000"/>
                  </a:schemeClr>
                </a:solidFill>
                <a:latin typeface="PingFang SC"/>
              </a:rPr>
              <a:t>2008</a:t>
            </a:r>
            <a:r>
              <a:rPr lang="zh-CN" altLang="en-US" b="1" dirty="0">
                <a:solidFill>
                  <a:schemeClr val="bg1">
                    <a:lumMod val="95000"/>
                  </a:schemeClr>
                </a:solidFill>
                <a:latin typeface="PingFang SC"/>
              </a:rPr>
              <a:t>年以来</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这一比例在逐年下降</a:t>
            </a:r>
            <a:r>
              <a:rPr lang="en-US" altLang="zh-CN" b="1" dirty="0">
                <a:solidFill>
                  <a:schemeClr val="bg1">
                    <a:lumMod val="95000"/>
                  </a:schemeClr>
                </a:solidFill>
                <a:latin typeface="PingFang SC"/>
              </a:rPr>
              <a:t>;</a:t>
            </a:r>
            <a:r>
              <a:rPr lang="zh-CN" altLang="en-US" b="1" dirty="0">
                <a:solidFill>
                  <a:srgbClr val="00B0F0"/>
                </a:solidFill>
                <a:latin typeface="PingFang SC"/>
              </a:rPr>
              <a:t>天气原因造成的航班延误基本上保持在 </a:t>
            </a:r>
            <a:r>
              <a:rPr lang="en-US" altLang="zh-CN" b="1" dirty="0">
                <a:solidFill>
                  <a:srgbClr val="00B0F0"/>
                </a:solidFill>
                <a:latin typeface="PingFang SC"/>
              </a:rPr>
              <a:t>20% </a:t>
            </a:r>
            <a:r>
              <a:rPr lang="zh-CN" altLang="en-US" b="1" dirty="0">
                <a:solidFill>
                  <a:srgbClr val="00B0F0"/>
                </a:solidFill>
                <a:latin typeface="PingFang SC"/>
              </a:rPr>
              <a:t>左右</a:t>
            </a:r>
            <a:r>
              <a:rPr lang="en-US" altLang="zh-CN" b="1" dirty="0">
                <a:solidFill>
                  <a:srgbClr val="0070C0"/>
                </a:solidFill>
                <a:latin typeface="PingFang SC"/>
              </a:rPr>
              <a:t>;</a:t>
            </a:r>
            <a:r>
              <a:rPr lang="zh-CN" altLang="en-US" b="1" dirty="0">
                <a:solidFill>
                  <a:srgbClr val="0070C0"/>
                </a:solidFill>
                <a:latin typeface="PingFang SC"/>
              </a:rPr>
              <a:t>但空管和军事活动造成的航班延误却呈逐年上升趋势</a:t>
            </a:r>
            <a:r>
              <a:rPr lang="en-US" altLang="zh-CN" b="1" dirty="0">
                <a:solidFill>
                  <a:srgbClr val="0070C0"/>
                </a:solidFill>
                <a:latin typeface="PingFang SC"/>
              </a:rPr>
              <a:t>,</a:t>
            </a:r>
            <a:r>
              <a:rPr lang="zh-CN" altLang="en-US" b="1" dirty="0">
                <a:solidFill>
                  <a:srgbClr val="0070C0"/>
                </a:solidFill>
                <a:latin typeface="PingFang SC"/>
              </a:rPr>
              <a:t>二者之和将近</a:t>
            </a:r>
            <a:r>
              <a:rPr lang="en-US" altLang="zh-CN" b="1" dirty="0">
                <a:solidFill>
                  <a:srgbClr val="0070C0"/>
                </a:solidFill>
                <a:latin typeface="PingFang SC"/>
              </a:rPr>
              <a:t>40%</a:t>
            </a:r>
            <a:r>
              <a:rPr lang="zh-CN" altLang="en-US" b="1" dirty="0">
                <a:solidFill>
                  <a:srgbClr val="0070C0"/>
                </a:solidFill>
                <a:latin typeface="PingFang SC"/>
              </a:rPr>
              <a:t>。</a:t>
            </a:r>
            <a:r>
              <a:rPr lang="zh-CN" altLang="en-US" b="1" dirty="0">
                <a:solidFill>
                  <a:schemeClr val="bg1">
                    <a:lumMod val="95000"/>
                  </a:schemeClr>
                </a:solidFill>
                <a:latin typeface="PingFang SC"/>
              </a:rPr>
              <a:t> </a:t>
            </a:r>
            <a:endParaRPr lang="en-US" altLang="zh-CN" b="1" dirty="0">
              <a:solidFill>
                <a:schemeClr val="bg1">
                  <a:lumMod val="95000"/>
                </a:schemeClr>
              </a:solidFill>
              <a:latin typeface="PingFang SC"/>
            </a:endParaRPr>
          </a:p>
        </p:txBody>
      </p:sp>
      <p:sp>
        <p:nvSpPr>
          <p:cNvPr id="40" name="文本框 39"/>
          <p:cNvSpPr txBox="1"/>
          <p:nvPr/>
        </p:nvSpPr>
        <p:spPr>
          <a:xfrm>
            <a:off x="6785546" y="1864248"/>
            <a:ext cx="4242424" cy="1938992"/>
          </a:xfrm>
          <a:prstGeom prst="rect">
            <a:avLst/>
          </a:prstGeom>
          <a:noFill/>
        </p:spPr>
        <p:txBody>
          <a:bodyPr wrap="square">
            <a:spAutoFit/>
          </a:bodyPr>
          <a:lstStyle/>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虽然天气原因只有</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20%</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但考虑到数据集以及预测可行性覆盖不到空管和军事活动，并且天气因素是较为可预见的；</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所以才使用天气信息作为因子</a:t>
            </a:r>
            <a:endParaRPr lang="en-US" altLang="zh-CN" sz="2400" b="1" dirty="0">
              <a:latin typeface="PingFang SC"/>
            </a:endParaRPr>
          </a:p>
        </p:txBody>
      </p:sp>
      <p:sp>
        <p:nvSpPr>
          <p:cNvPr id="26" name="文本框 25"/>
          <p:cNvSpPr txBox="1"/>
          <p:nvPr/>
        </p:nvSpPr>
        <p:spPr>
          <a:xfrm>
            <a:off x="6877672" y="4638699"/>
            <a:ext cx="3913915" cy="1200329"/>
          </a:xfrm>
          <a:prstGeom prst="rect">
            <a:avLst/>
          </a:prstGeom>
          <a:noFill/>
        </p:spPr>
        <p:txBody>
          <a:bodyPr wrap="square">
            <a:spAutoFit/>
          </a:bodyPr>
          <a:lstStyle/>
          <a:p>
            <a:r>
              <a:rPr lang="zh-CN" altLang="en-US" b="1" dirty="0">
                <a:latin typeface="PingFang SC"/>
              </a:rPr>
              <a:t>参考文献：</a:t>
            </a:r>
            <a:endParaRPr lang="en-US" altLang="zh-CN" b="1" dirty="0">
              <a:latin typeface="PingFang SC"/>
            </a:endParaRPr>
          </a:p>
          <a:p>
            <a:r>
              <a:rPr lang="en-US" altLang="zh-CN" b="1" dirty="0">
                <a:latin typeface="PingFang SC"/>
              </a:rPr>
              <a:t>[1]</a:t>
            </a:r>
            <a:r>
              <a:rPr lang="zh-CN" altLang="en-US" b="1" dirty="0">
                <a:latin typeface="PingFang SC"/>
              </a:rPr>
              <a:t>董念清</a:t>
            </a:r>
            <a:r>
              <a:rPr lang="en-US" altLang="zh-CN" b="1" dirty="0">
                <a:latin typeface="PingFang SC"/>
              </a:rPr>
              <a:t>. </a:t>
            </a:r>
            <a:r>
              <a:rPr lang="zh-CN" altLang="en-US" b="1" dirty="0">
                <a:latin typeface="PingFang SC"/>
              </a:rPr>
              <a:t>中国航班延误的现状、原因及治理路径</a:t>
            </a:r>
            <a:r>
              <a:rPr lang="en-US" altLang="zh-CN" b="1" dirty="0">
                <a:latin typeface="PingFang SC"/>
              </a:rPr>
              <a:t>[J]. </a:t>
            </a:r>
            <a:r>
              <a:rPr lang="zh-CN" altLang="en-US" b="1" dirty="0">
                <a:latin typeface="PingFang SC"/>
              </a:rPr>
              <a:t>北京航空航天大学学报</a:t>
            </a:r>
            <a:r>
              <a:rPr lang="en-US" altLang="zh-CN" b="1" dirty="0">
                <a:latin typeface="PingFang SC"/>
              </a:rPr>
              <a:t>(</a:t>
            </a:r>
            <a:r>
              <a:rPr lang="zh-CN" altLang="en-US" b="1" dirty="0">
                <a:latin typeface="PingFang SC"/>
              </a:rPr>
              <a:t>社会科学版</a:t>
            </a:r>
            <a:r>
              <a:rPr lang="en-US" altLang="zh-CN" b="1" dirty="0">
                <a:latin typeface="PingFang SC"/>
              </a:rPr>
              <a:t>), 2013, 26(6):25-32.</a:t>
            </a:r>
          </a:p>
        </p:txBody>
      </p:sp>
    </p:spTree>
    <p:extLst>
      <p:ext uri="{BB962C8B-B14F-4D97-AF65-F5344CB8AC3E}">
        <p14:creationId xmlns:p14="http://schemas.microsoft.com/office/powerpoint/2010/main" val="310640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4795459" y="770257"/>
            <a:ext cx="2601920" cy="1862048"/>
          </a:xfrm>
          <a:prstGeom prst="rect">
            <a:avLst/>
          </a:prstGeom>
          <a:noFill/>
        </p:spPr>
        <p:txBody>
          <a:bodyPr wrap="square">
            <a:spAutoFit/>
          </a:bodyPr>
          <a:lstStyle/>
          <a:p>
            <a:pPr algn="ctr"/>
            <a:r>
              <a:rPr lang="en-US" altLang="zh-CN" sz="11500" b="1" dirty="0">
                <a:solidFill>
                  <a:srgbClr val="5577D1"/>
                </a:solidFill>
              </a:rPr>
              <a:t>04</a:t>
            </a:r>
            <a:endParaRPr lang="zh-CN" altLang="en-US" sz="11500" b="1" dirty="0">
              <a:solidFill>
                <a:srgbClr val="5577D1"/>
              </a:solidFill>
            </a:endParaRPr>
          </a:p>
        </p:txBody>
      </p:sp>
      <p:grpSp>
        <p:nvGrpSpPr>
          <p:cNvPr id="12" name="组合 11"/>
          <p:cNvGrpSpPr/>
          <p:nvPr/>
        </p:nvGrpSpPr>
        <p:grpSpPr>
          <a:xfrm>
            <a:off x="3607635" y="2676728"/>
            <a:ext cx="4976729" cy="707114"/>
            <a:chOff x="846633" y="1951591"/>
            <a:chExt cx="4976729" cy="707114"/>
          </a:xfrm>
        </p:grpSpPr>
        <p:grpSp>
          <p:nvGrpSpPr>
            <p:cNvPr id="4" name="组合 3"/>
            <p:cNvGrpSpPr/>
            <p:nvPr/>
          </p:nvGrpSpPr>
          <p:grpSpPr>
            <a:xfrm>
              <a:off x="846633" y="1951591"/>
              <a:ext cx="4976729" cy="707114"/>
              <a:chOff x="1752599" y="1817778"/>
              <a:chExt cx="8851656" cy="1800789"/>
            </a:xfrm>
          </p:grpSpPr>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4"/>
            <p:cNvSpPr txBox="1"/>
            <p:nvPr/>
          </p:nvSpPr>
          <p:spPr>
            <a:xfrm>
              <a:off x="1419112" y="2030229"/>
              <a:ext cx="383177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cs typeface="+mn-ea"/>
                  <a:sym typeface="+mn-lt"/>
                </a:rPr>
                <a:t>当前技术要点</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72" name="文本框 71"/>
          <p:cNvSpPr txBox="1"/>
          <p:nvPr/>
        </p:nvSpPr>
        <p:spPr>
          <a:xfrm>
            <a:off x="4794622" y="589989"/>
            <a:ext cx="2602756" cy="369332"/>
          </a:xfrm>
          <a:prstGeom prst="rect">
            <a:avLst/>
          </a:prstGeom>
          <a:noFill/>
        </p:spPr>
        <p:txBody>
          <a:bodyPr wrap="square">
            <a:spAutoFit/>
          </a:bodyPr>
          <a:lstStyle/>
          <a:p>
            <a:pPr algn="ctr"/>
            <a:r>
              <a:rPr lang="en-US" altLang="zh-CN" dirty="0">
                <a:solidFill>
                  <a:srgbClr val="A6A6A6"/>
                </a:solidFill>
                <a:latin typeface="思源黑体 CN Light" panose="020B0500000000000000" pitchFamily="34" charset="-122"/>
                <a:ea typeface="思源黑体 CN Light" panose="020B0500000000000000" pitchFamily="34" charset="-122"/>
              </a:rPr>
              <a:t>PART</a:t>
            </a:r>
            <a:endParaRPr lang="zh-CN" altLang="en-US" dirty="0">
              <a:solidFill>
                <a:srgbClr val="A6A6A6"/>
              </a:solidFill>
              <a:latin typeface="思源黑体 CN Light" panose="020B0500000000000000" pitchFamily="34" charset="-122"/>
              <a:ea typeface="思源黑体 CN Light" panose="020B0500000000000000" pitchFamily="34"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1311"/>
          <p:cNvSpPr>
            <a:spLocks noEditPoints="1"/>
          </p:cNvSpPr>
          <p:nvPr/>
        </p:nvSpPr>
        <p:spPr bwMode="auto">
          <a:xfrm>
            <a:off x="3079298" y="3132489"/>
            <a:ext cx="83023" cy="593021"/>
          </a:xfrm>
          <a:custGeom>
            <a:avLst/>
            <a:gdLst>
              <a:gd name="T0" fmla="*/ 14 w 28"/>
              <a:gd name="T1" fmla="*/ 128 h 200"/>
              <a:gd name="T2" fmla="*/ 10 w 28"/>
              <a:gd name="T3" fmla="*/ 132 h 200"/>
              <a:gd name="T4" fmla="*/ 14 w 28"/>
              <a:gd name="T5" fmla="*/ 136 h 200"/>
              <a:gd name="T6" fmla="*/ 18 w 28"/>
              <a:gd name="T7" fmla="*/ 132 h 200"/>
              <a:gd name="T8" fmla="*/ 14 w 28"/>
              <a:gd name="T9" fmla="*/ 128 h 200"/>
              <a:gd name="T10" fmla="*/ 14 w 28"/>
              <a:gd name="T11" fmla="*/ 112 h 200"/>
              <a:gd name="T12" fmla="*/ 10 w 28"/>
              <a:gd name="T13" fmla="*/ 116 h 200"/>
              <a:gd name="T14" fmla="*/ 14 w 28"/>
              <a:gd name="T15" fmla="*/ 120 h 200"/>
              <a:gd name="T16" fmla="*/ 18 w 28"/>
              <a:gd name="T17" fmla="*/ 116 h 200"/>
              <a:gd name="T18" fmla="*/ 14 w 28"/>
              <a:gd name="T19" fmla="*/ 112 h 200"/>
              <a:gd name="T20" fmla="*/ 14 w 28"/>
              <a:gd name="T21" fmla="*/ 144 h 200"/>
              <a:gd name="T22" fmla="*/ 10 w 28"/>
              <a:gd name="T23" fmla="*/ 148 h 200"/>
              <a:gd name="T24" fmla="*/ 14 w 28"/>
              <a:gd name="T25" fmla="*/ 152 h 200"/>
              <a:gd name="T26" fmla="*/ 18 w 28"/>
              <a:gd name="T27" fmla="*/ 148 h 200"/>
              <a:gd name="T28" fmla="*/ 14 w 28"/>
              <a:gd name="T29" fmla="*/ 144 h 200"/>
              <a:gd name="T30" fmla="*/ 14 w 28"/>
              <a:gd name="T31" fmla="*/ 160 h 200"/>
              <a:gd name="T32" fmla="*/ 10 w 28"/>
              <a:gd name="T33" fmla="*/ 164 h 200"/>
              <a:gd name="T34" fmla="*/ 14 w 28"/>
              <a:gd name="T35" fmla="*/ 168 h 200"/>
              <a:gd name="T36" fmla="*/ 18 w 28"/>
              <a:gd name="T37" fmla="*/ 164 h 200"/>
              <a:gd name="T38" fmla="*/ 14 w 28"/>
              <a:gd name="T39" fmla="*/ 160 h 200"/>
              <a:gd name="T40" fmla="*/ 14 w 28"/>
              <a:gd name="T41" fmla="*/ 192 h 200"/>
              <a:gd name="T42" fmla="*/ 10 w 28"/>
              <a:gd name="T43" fmla="*/ 196 h 200"/>
              <a:gd name="T44" fmla="*/ 14 w 28"/>
              <a:gd name="T45" fmla="*/ 200 h 200"/>
              <a:gd name="T46" fmla="*/ 18 w 28"/>
              <a:gd name="T47" fmla="*/ 196 h 200"/>
              <a:gd name="T48" fmla="*/ 14 w 28"/>
              <a:gd name="T49" fmla="*/ 192 h 200"/>
              <a:gd name="T50" fmla="*/ 14 w 28"/>
              <a:gd name="T51" fmla="*/ 176 h 200"/>
              <a:gd name="T52" fmla="*/ 10 w 28"/>
              <a:gd name="T53" fmla="*/ 180 h 200"/>
              <a:gd name="T54" fmla="*/ 14 w 28"/>
              <a:gd name="T55" fmla="*/ 184 h 200"/>
              <a:gd name="T56" fmla="*/ 18 w 28"/>
              <a:gd name="T57" fmla="*/ 180 h 200"/>
              <a:gd name="T58" fmla="*/ 14 w 28"/>
              <a:gd name="T59" fmla="*/ 176 h 200"/>
              <a:gd name="T60" fmla="*/ 14 w 28"/>
              <a:gd name="T61" fmla="*/ 64 h 200"/>
              <a:gd name="T62" fmla="*/ 10 w 28"/>
              <a:gd name="T63" fmla="*/ 68 h 200"/>
              <a:gd name="T64" fmla="*/ 14 w 28"/>
              <a:gd name="T65" fmla="*/ 72 h 200"/>
              <a:gd name="T66" fmla="*/ 18 w 28"/>
              <a:gd name="T67" fmla="*/ 68 h 200"/>
              <a:gd name="T68" fmla="*/ 14 w 28"/>
              <a:gd name="T69" fmla="*/ 64 h 200"/>
              <a:gd name="T70" fmla="*/ 14 w 28"/>
              <a:gd name="T71" fmla="*/ 96 h 200"/>
              <a:gd name="T72" fmla="*/ 10 w 28"/>
              <a:gd name="T73" fmla="*/ 100 h 200"/>
              <a:gd name="T74" fmla="*/ 14 w 28"/>
              <a:gd name="T75" fmla="*/ 104 h 200"/>
              <a:gd name="T76" fmla="*/ 18 w 28"/>
              <a:gd name="T77" fmla="*/ 100 h 200"/>
              <a:gd name="T78" fmla="*/ 14 w 28"/>
              <a:gd name="T79" fmla="*/ 96 h 200"/>
              <a:gd name="T80" fmla="*/ 14 w 28"/>
              <a:gd name="T81" fmla="*/ 32 h 200"/>
              <a:gd name="T82" fmla="*/ 10 w 28"/>
              <a:gd name="T83" fmla="*/ 36 h 200"/>
              <a:gd name="T84" fmla="*/ 14 w 28"/>
              <a:gd name="T85" fmla="*/ 40 h 200"/>
              <a:gd name="T86" fmla="*/ 18 w 28"/>
              <a:gd name="T87" fmla="*/ 36 h 200"/>
              <a:gd name="T88" fmla="*/ 14 w 28"/>
              <a:gd name="T89" fmla="*/ 32 h 200"/>
              <a:gd name="T90" fmla="*/ 14 w 28"/>
              <a:gd name="T91" fmla="*/ 0 h 200"/>
              <a:gd name="T92" fmla="*/ 0 w 28"/>
              <a:gd name="T93" fmla="*/ 14 h 200"/>
              <a:gd name="T94" fmla="*/ 14 w 28"/>
              <a:gd name="T95" fmla="*/ 28 h 200"/>
              <a:gd name="T96" fmla="*/ 28 w 28"/>
              <a:gd name="T97" fmla="*/ 14 h 200"/>
              <a:gd name="T98" fmla="*/ 14 w 28"/>
              <a:gd name="T99" fmla="*/ 0 h 200"/>
              <a:gd name="T100" fmla="*/ 14 w 28"/>
              <a:gd name="T101" fmla="*/ 48 h 200"/>
              <a:gd name="T102" fmla="*/ 10 w 28"/>
              <a:gd name="T103" fmla="*/ 52 h 200"/>
              <a:gd name="T104" fmla="*/ 14 w 28"/>
              <a:gd name="T105" fmla="*/ 56 h 200"/>
              <a:gd name="T106" fmla="*/ 18 w 28"/>
              <a:gd name="T107" fmla="*/ 52 h 200"/>
              <a:gd name="T108" fmla="*/ 14 w 28"/>
              <a:gd name="T109" fmla="*/ 48 h 200"/>
              <a:gd name="T110" fmla="*/ 14 w 28"/>
              <a:gd name="T111" fmla="*/ 80 h 200"/>
              <a:gd name="T112" fmla="*/ 10 w 28"/>
              <a:gd name="T113" fmla="*/ 84 h 200"/>
              <a:gd name="T114" fmla="*/ 14 w 28"/>
              <a:gd name="T115" fmla="*/ 88 h 200"/>
              <a:gd name="T116" fmla="*/ 18 w 28"/>
              <a:gd name="T117" fmla="*/ 84 h 200"/>
              <a:gd name="T118" fmla="*/ 14 w 28"/>
              <a:gd name="T119"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200">
                <a:moveTo>
                  <a:pt x="14" y="128"/>
                </a:moveTo>
                <a:cubicBezTo>
                  <a:pt x="12" y="128"/>
                  <a:pt x="10" y="130"/>
                  <a:pt x="10" y="132"/>
                </a:cubicBezTo>
                <a:cubicBezTo>
                  <a:pt x="10" y="134"/>
                  <a:pt x="12" y="136"/>
                  <a:pt x="14" y="136"/>
                </a:cubicBezTo>
                <a:cubicBezTo>
                  <a:pt x="16" y="136"/>
                  <a:pt x="18" y="134"/>
                  <a:pt x="18" y="132"/>
                </a:cubicBezTo>
                <a:cubicBezTo>
                  <a:pt x="18" y="130"/>
                  <a:pt x="16" y="128"/>
                  <a:pt x="14" y="128"/>
                </a:cubicBezTo>
                <a:close/>
                <a:moveTo>
                  <a:pt x="14" y="112"/>
                </a:moveTo>
                <a:cubicBezTo>
                  <a:pt x="12" y="112"/>
                  <a:pt x="10" y="114"/>
                  <a:pt x="10" y="116"/>
                </a:cubicBezTo>
                <a:cubicBezTo>
                  <a:pt x="10" y="118"/>
                  <a:pt x="12" y="120"/>
                  <a:pt x="14" y="120"/>
                </a:cubicBezTo>
                <a:cubicBezTo>
                  <a:pt x="16" y="120"/>
                  <a:pt x="18" y="118"/>
                  <a:pt x="18" y="116"/>
                </a:cubicBezTo>
                <a:cubicBezTo>
                  <a:pt x="18" y="114"/>
                  <a:pt x="16" y="112"/>
                  <a:pt x="14" y="112"/>
                </a:cubicBezTo>
                <a:close/>
                <a:moveTo>
                  <a:pt x="14" y="144"/>
                </a:moveTo>
                <a:cubicBezTo>
                  <a:pt x="12" y="144"/>
                  <a:pt x="10" y="146"/>
                  <a:pt x="10" y="148"/>
                </a:cubicBezTo>
                <a:cubicBezTo>
                  <a:pt x="10" y="150"/>
                  <a:pt x="12" y="152"/>
                  <a:pt x="14" y="152"/>
                </a:cubicBezTo>
                <a:cubicBezTo>
                  <a:pt x="16" y="152"/>
                  <a:pt x="18" y="150"/>
                  <a:pt x="18" y="148"/>
                </a:cubicBezTo>
                <a:cubicBezTo>
                  <a:pt x="18" y="146"/>
                  <a:pt x="16" y="144"/>
                  <a:pt x="14" y="144"/>
                </a:cubicBezTo>
                <a:close/>
                <a:moveTo>
                  <a:pt x="14" y="160"/>
                </a:moveTo>
                <a:cubicBezTo>
                  <a:pt x="12" y="160"/>
                  <a:pt x="10" y="162"/>
                  <a:pt x="10" y="164"/>
                </a:cubicBezTo>
                <a:cubicBezTo>
                  <a:pt x="10" y="166"/>
                  <a:pt x="12" y="168"/>
                  <a:pt x="14" y="168"/>
                </a:cubicBezTo>
                <a:cubicBezTo>
                  <a:pt x="16" y="168"/>
                  <a:pt x="18" y="166"/>
                  <a:pt x="18" y="164"/>
                </a:cubicBezTo>
                <a:cubicBezTo>
                  <a:pt x="18" y="162"/>
                  <a:pt x="16" y="160"/>
                  <a:pt x="14" y="160"/>
                </a:cubicBezTo>
                <a:close/>
                <a:moveTo>
                  <a:pt x="14" y="192"/>
                </a:moveTo>
                <a:cubicBezTo>
                  <a:pt x="12" y="192"/>
                  <a:pt x="10" y="194"/>
                  <a:pt x="10" y="196"/>
                </a:cubicBezTo>
                <a:cubicBezTo>
                  <a:pt x="10" y="198"/>
                  <a:pt x="12" y="200"/>
                  <a:pt x="14" y="200"/>
                </a:cubicBezTo>
                <a:cubicBezTo>
                  <a:pt x="16" y="200"/>
                  <a:pt x="18" y="198"/>
                  <a:pt x="18" y="196"/>
                </a:cubicBezTo>
                <a:cubicBezTo>
                  <a:pt x="18" y="194"/>
                  <a:pt x="16" y="192"/>
                  <a:pt x="14" y="192"/>
                </a:cubicBezTo>
                <a:close/>
                <a:moveTo>
                  <a:pt x="14" y="176"/>
                </a:moveTo>
                <a:cubicBezTo>
                  <a:pt x="12" y="176"/>
                  <a:pt x="10" y="178"/>
                  <a:pt x="10" y="180"/>
                </a:cubicBezTo>
                <a:cubicBezTo>
                  <a:pt x="10" y="182"/>
                  <a:pt x="12" y="184"/>
                  <a:pt x="14" y="184"/>
                </a:cubicBezTo>
                <a:cubicBezTo>
                  <a:pt x="16" y="184"/>
                  <a:pt x="18" y="182"/>
                  <a:pt x="18" y="180"/>
                </a:cubicBezTo>
                <a:cubicBezTo>
                  <a:pt x="18" y="178"/>
                  <a:pt x="16" y="176"/>
                  <a:pt x="14" y="176"/>
                </a:cubicBezTo>
                <a:close/>
                <a:moveTo>
                  <a:pt x="14" y="64"/>
                </a:moveTo>
                <a:cubicBezTo>
                  <a:pt x="12" y="64"/>
                  <a:pt x="10" y="66"/>
                  <a:pt x="10" y="68"/>
                </a:cubicBezTo>
                <a:cubicBezTo>
                  <a:pt x="10" y="70"/>
                  <a:pt x="12" y="72"/>
                  <a:pt x="14" y="72"/>
                </a:cubicBezTo>
                <a:cubicBezTo>
                  <a:pt x="16" y="72"/>
                  <a:pt x="18" y="70"/>
                  <a:pt x="18" y="68"/>
                </a:cubicBezTo>
                <a:cubicBezTo>
                  <a:pt x="18" y="66"/>
                  <a:pt x="16" y="64"/>
                  <a:pt x="14" y="64"/>
                </a:cubicBezTo>
                <a:close/>
                <a:moveTo>
                  <a:pt x="14" y="96"/>
                </a:moveTo>
                <a:cubicBezTo>
                  <a:pt x="12" y="96"/>
                  <a:pt x="10" y="98"/>
                  <a:pt x="10" y="100"/>
                </a:cubicBezTo>
                <a:cubicBezTo>
                  <a:pt x="10" y="102"/>
                  <a:pt x="12" y="104"/>
                  <a:pt x="14" y="104"/>
                </a:cubicBezTo>
                <a:cubicBezTo>
                  <a:pt x="16" y="104"/>
                  <a:pt x="18" y="102"/>
                  <a:pt x="18" y="100"/>
                </a:cubicBezTo>
                <a:cubicBezTo>
                  <a:pt x="18" y="98"/>
                  <a:pt x="16" y="96"/>
                  <a:pt x="14" y="96"/>
                </a:cubicBezTo>
                <a:close/>
                <a:moveTo>
                  <a:pt x="14" y="32"/>
                </a:moveTo>
                <a:cubicBezTo>
                  <a:pt x="12" y="32"/>
                  <a:pt x="10" y="34"/>
                  <a:pt x="10" y="36"/>
                </a:cubicBezTo>
                <a:cubicBezTo>
                  <a:pt x="10" y="38"/>
                  <a:pt x="12" y="40"/>
                  <a:pt x="14" y="40"/>
                </a:cubicBezTo>
                <a:cubicBezTo>
                  <a:pt x="16" y="40"/>
                  <a:pt x="18" y="38"/>
                  <a:pt x="18" y="36"/>
                </a:cubicBezTo>
                <a:cubicBezTo>
                  <a:pt x="18" y="34"/>
                  <a:pt x="16" y="32"/>
                  <a:pt x="14" y="32"/>
                </a:cubicBezTo>
                <a:close/>
                <a:moveTo>
                  <a:pt x="14" y="0"/>
                </a:moveTo>
                <a:cubicBezTo>
                  <a:pt x="7" y="0"/>
                  <a:pt x="0" y="7"/>
                  <a:pt x="0" y="14"/>
                </a:cubicBezTo>
                <a:cubicBezTo>
                  <a:pt x="0" y="22"/>
                  <a:pt x="7" y="28"/>
                  <a:pt x="14" y="28"/>
                </a:cubicBezTo>
                <a:cubicBezTo>
                  <a:pt x="22" y="28"/>
                  <a:pt x="28" y="22"/>
                  <a:pt x="28" y="14"/>
                </a:cubicBezTo>
                <a:cubicBezTo>
                  <a:pt x="28" y="7"/>
                  <a:pt x="22" y="0"/>
                  <a:pt x="14" y="0"/>
                </a:cubicBezTo>
                <a:close/>
                <a:moveTo>
                  <a:pt x="14" y="48"/>
                </a:moveTo>
                <a:cubicBezTo>
                  <a:pt x="12" y="48"/>
                  <a:pt x="10" y="50"/>
                  <a:pt x="10" y="52"/>
                </a:cubicBezTo>
                <a:cubicBezTo>
                  <a:pt x="10" y="54"/>
                  <a:pt x="12" y="56"/>
                  <a:pt x="14" y="56"/>
                </a:cubicBezTo>
                <a:cubicBezTo>
                  <a:pt x="16" y="56"/>
                  <a:pt x="18" y="54"/>
                  <a:pt x="18" y="52"/>
                </a:cubicBezTo>
                <a:cubicBezTo>
                  <a:pt x="18" y="50"/>
                  <a:pt x="16" y="48"/>
                  <a:pt x="14" y="48"/>
                </a:cubicBezTo>
                <a:close/>
                <a:moveTo>
                  <a:pt x="14" y="80"/>
                </a:moveTo>
                <a:cubicBezTo>
                  <a:pt x="12" y="80"/>
                  <a:pt x="10" y="82"/>
                  <a:pt x="10" y="84"/>
                </a:cubicBezTo>
                <a:cubicBezTo>
                  <a:pt x="10" y="86"/>
                  <a:pt x="12" y="88"/>
                  <a:pt x="14" y="88"/>
                </a:cubicBezTo>
                <a:cubicBezTo>
                  <a:pt x="16" y="88"/>
                  <a:pt x="18" y="86"/>
                  <a:pt x="18" y="84"/>
                </a:cubicBezTo>
                <a:cubicBezTo>
                  <a:pt x="18" y="82"/>
                  <a:pt x="16" y="80"/>
                  <a:pt x="14" y="80"/>
                </a:cubicBezTo>
                <a:close/>
              </a:path>
            </a:pathLst>
          </a:custGeom>
          <a:solidFill>
            <a:srgbClr val="A6A6A6"/>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nvGrpSpPr>
          <p:cNvPr id="39" name="Group 27"/>
          <p:cNvGrpSpPr/>
          <p:nvPr/>
        </p:nvGrpSpPr>
        <p:grpSpPr>
          <a:xfrm>
            <a:off x="2424009" y="3689929"/>
            <a:ext cx="1177147" cy="1749413"/>
            <a:chOff x="776288" y="3940175"/>
            <a:chExt cx="1260475" cy="1873250"/>
          </a:xfrm>
          <a:solidFill>
            <a:srgbClr val="5577D1"/>
          </a:solidFill>
        </p:grpSpPr>
        <p:sp>
          <p:nvSpPr>
            <p:cNvPr id="40" name="Freeform 1312"/>
            <p:cNvSpPr/>
            <p:nvPr/>
          </p:nvSpPr>
          <p:spPr bwMode="auto">
            <a:xfrm>
              <a:off x="1458913" y="3940175"/>
              <a:ext cx="127000" cy="1400175"/>
            </a:xfrm>
            <a:custGeom>
              <a:avLst/>
              <a:gdLst>
                <a:gd name="T0" fmla="*/ 20 w 40"/>
                <a:gd name="T1" fmla="*/ 441 h 441"/>
                <a:gd name="T2" fmla="*/ 0 w 40"/>
                <a:gd name="T3" fmla="*/ 421 h 441"/>
                <a:gd name="T4" fmla="*/ 0 w 40"/>
                <a:gd name="T5" fmla="*/ 20 h 441"/>
                <a:gd name="T6" fmla="*/ 20 w 40"/>
                <a:gd name="T7" fmla="*/ 0 h 441"/>
                <a:gd name="T8" fmla="*/ 40 w 40"/>
                <a:gd name="T9" fmla="*/ 20 h 441"/>
                <a:gd name="T10" fmla="*/ 40 w 40"/>
                <a:gd name="T11" fmla="*/ 421 h 441"/>
                <a:gd name="T12" fmla="*/ 20 w 40"/>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40" h="441">
                  <a:moveTo>
                    <a:pt x="20" y="441"/>
                  </a:moveTo>
                  <a:cubicBezTo>
                    <a:pt x="9" y="441"/>
                    <a:pt x="0" y="432"/>
                    <a:pt x="0" y="421"/>
                  </a:cubicBezTo>
                  <a:cubicBezTo>
                    <a:pt x="0" y="20"/>
                    <a:pt x="0" y="20"/>
                    <a:pt x="0" y="20"/>
                  </a:cubicBezTo>
                  <a:cubicBezTo>
                    <a:pt x="0" y="9"/>
                    <a:pt x="9" y="0"/>
                    <a:pt x="20" y="0"/>
                  </a:cubicBezTo>
                  <a:cubicBezTo>
                    <a:pt x="31" y="0"/>
                    <a:pt x="40" y="9"/>
                    <a:pt x="40" y="20"/>
                  </a:cubicBezTo>
                  <a:cubicBezTo>
                    <a:pt x="40" y="421"/>
                    <a:pt x="40" y="421"/>
                    <a:pt x="40" y="421"/>
                  </a:cubicBezTo>
                  <a:cubicBezTo>
                    <a:pt x="40" y="432"/>
                    <a:pt x="31" y="441"/>
                    <a:pt x="20" y="441"/>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1" name="Freeform 1313"/>
            <p:cNvSpPr/>
            <p:nvPr/>
          </p:nvSpPr>
          <p:spPr bwMode="auto">
            <a:xfrm>
              <a:off x="1233488" y="4086225"/>
              <a:ext cx="577850" cy="1489075"/>
            </a:xfrm>
            <a:custGeom>
              <a:avLst/>
              <a:gdLst>
                <a:gd name="T0" fmla="*/ 91 w 182"/>
                <a:gd name="T1" fmla="*/ 469 h 469"/>
                <a:gd name="T2" fmla="*/ 0 w 182"/>
                <a:gd name="T3" fmla="*/ 378 h 469"/>
                <a:gd name="T4" fmla="*/ 0 w 182"/>
                <a:gd name="T5" fmla="*/ 40 h 469"/>
                <a:gd name="T6" fmla="*/ 20 w 182"/>
                <a:gd name="T7" fmla="*/ 20 h 469"/>
                <a:gd name="T8" fmla="*/ 41 w 182"/>
                <a:gd name="T9" fmla="*/ 40 h 469"/>
                <a:gd name="T10" fmla="*/ 41 w 182"/>
                <a:gd name="T11" fmla="*/ 378 h 469"/>
                <a:gd name="T12" fmla="*/ 91 w 182"/>
                <a:gd name="T13" fmla="*/ 429 h 469"/>
                <a:gd name="T14" fmla="*/ 141 w 182"/>
                <a:gd name="T15" fmla="*/ 378 h 469"/>
                <a:gd name="T16" fmla="*/ 141 w 182"/>
                <a:gd name="T17" fmla="*/ 20 h 469"/>
                <a:gd name="T18" fmla="*/ 162 w 182"/>
                <a:gd name="T19" fmla="*/ 0 h 469"/>
                <a:gd name="T20" fmla="*/ 182 w 182"/>
                <a:gd name="T21" fmla="*/ 20 h 469"/>
                <a:gd name="T22" fmla="*/ 182 w 182"/>
                <a:gd name="T23" fmla="*/ 378 h 469"/>
                <a:gd name="T24" fmla="*/ 91 w 182"/>
                <a:gd name="T2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469">
                  <a:moveTo>
                    <a:pt x="91" y="469"/>
                  </a:moveTo>
                  <a:cubicBezTo>
                    <a:pt x="41" y="469"/>
                    <a:pt x="0" y="428"/>
                    <a:pt x="0" y="378"/>
                  </a:cubicBezTo>
                  <a:cubicBezTo>
                    <a:pt x="0" y="40"/>
                    <a:pt x="0" y="40"/>
                    <a:pt x="0" y="40"/>
                  </a:cubicBezTo>
                  <a:cubicBezTo>
                    <a:pt x="0" y="29"/>
                    <a:pt x="9" y="20"/>
                    <a:pt x="20" y="20"/>
                  </a:cubicBezTo>
                  <a:cubicBezTo>
                    <a:pt x="32" y="20"/>
                    <a:pt x="41" y="29"/>
                    <a:pt x="41" y="40"/>
                  </a:cubicBezTo>
                  <a:cubicBezTo>
                    <a:pt x="41" y="378"/>
                    <a:pt x="41" y="378"/>
                    <a:pt x="41" y="378"/>
                  </a:cubicBezTo>
                  <a:cubicBezTo>
                    <a:pt x="41" y="406"/>
                    <a:pt x="63" y="429"/>
                    <a:pt x="91" y="429"/>
                  </a:cubicBezTo>
                  <a:cubicBezTo>
                    <a:pt x="119" y="429"/>
                    <a:pt x="141" y="406"/>
                    <a:pt x="141" y="378"/>
                  </a:cubicBezTo>
                  <a:cubicBezTo>
                    <a:pt x="141" y="20"/>
                    <a:pt x="141" y="20"/>
                    <a:pt x="141" y="20"/>
                  </a:cubicBezTo>
                  <a:cubicBezTo>
                    <a:pt x="141" y="9"/>
                    <a:pt x="151" y="0"/>
                    <a:pt x="162" y="0"/>
                  </a:cubicBezTo>
                  <a:cubicBezTo>
                    <a:pt x="173" y="0"/>
                    <a:pt x="182" y="9"/>
                    <a:pt x="182" y="20"/>
                  </a:cubicBezTo>
                  <a:cubicBezTo>
                    <a:pt x="182" y="378"/>
                    <a:pt x="182" y="378"/>
                    <a:pt x="182" y="378"/>
                  </a:cubicBezTo>
                  <a:cubicBezTo>
                    <a:pt x="182" y="428"/>
                    <a:pt x="141" y="469"/>
                    <a:pt x="91" y="469"/>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2" name="Freeform 1314"/>
            <p:cNvSpPr/>
            <p:nvPr/>
          </p:nvSpPr>
          <p:spPr bwMode="auto">
            <a:xfrm>
              <a:off x="776288" y="4327525"/>
              <a:ext cx="1260475" cy="1485900"/>
            </a:xfrm>
            <a:custGeom>
              <a:avLst/>
              <a:gdLst>
                <a:gd name="T0" fmla="*/ 235 w 397"/>
                <a:gd name="T1" fmla="*/ 468 h 468"/>
                <a:gd name="T2" fmla="*/ 73 w 397"/>
                <a:gd name="T3" fmla="*/ 306 h 468"/>
                <a:gd name="T4" fmla="*/ 73 w 397"/>
                <a:gd name="T5" fmla="*/ 241 h 468"/>
                <a:gd name="T6" fmla="*/ 20 w 397"/>
                <a:gd name="T7" fmla="*/ 188 h 468"/>
                <a:gd name="T8" fmla="*/ 0 w 397"/>
                <a:gd name="T9" fmla="*/ 168 h 468"/>
                <a:gd name="T10" fmla="*/ 20 w 397"/>
                <a:gd name="T11" fmla="*/ 147 h 468"/>
                <a:gd name="T12" fmla="*/ 114 w 397"/>
                <a:gd name="T13" fmla="*/ 241 h 468"/>
                <a:gd name="T14" fmla="*/ 114 w 397"/>
                <a:gd name="T15" fmla="*/ 306 h 468"/>
                <a:gd name="T16" fmla="*/ 235 w 397"/>
                <a:gd name="T17" fmla="*/ 427 h 468"/>
                <a:gd name="T18" fmla="*/ 356 w 397"/>
                <a:gd name="T19" fmla="*/ 306 h 468"/>
                <a:gd name="T20" fmla="*/ 356 w 397"/>
                <a:gd name="T21" fmla="*/ 21 h 468"/>
                <a:gd name="T22" fmla="*/ 377 w 397"/>
                <a:gd name="T23" fmla="*/ 0 h 468"/>
                <a:gd name="T24" fmla="*/ 397 w 397"/>
                <a:gd name="T25" fmla="*/ 21 h 468"/>
                <a:gd name="T26" fmla="*/ 397 w 397"/>
                <a:gd name="T27" fmla="*/ 306 h 468"/>
                <a:gd name="T28" fmla="*/ 235 w 397"/>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468">
                  <a:moveTo>
                    <a:pt x="235" y="468"/>
                  </a:moveTo>
                  <a:cubicBezTo>
                    <a:pt x="146" y="468"/>
                    <a:pt x="73" y="395"/>
                    <a:pt x="73" y="306"/>
                  </a:cubicBezTo>
                  <a:cubicBezTo>
                    <a:pt x="73" y="241"/>
                    <a:pt x="73" y="241"/>
                    <a:pt x="73" y="241"/>
                  </a:cubicBezTo>
                  <a:cubicBezTo>
                    <a:pt x="73" y="212"/>
                    <a:pt x="50" y="188"/>
                    <a:pt x="20" y="188"/>
                  </a:cubicBezTo>
                  <a:cubicBezTo>
                    <a:pt x="9" y="188"/>
                    <a:pt x="0" y="179"/>
                    <a:pt x="0" y="168"/>
                  </a:cubicBezTo>
                  <a:cubicBezTo>
                    <a:pt x="0" y="156"/>
                    <a:pt x="9" y="147"/>
                    <a:pt x="20" y="147"/>
                  </a:cubicBezTo>
                  <a:cubicBezTo>
                    <a:pt x="72" y="147"/>
                    <a:pt x="114" y="189"/>
                    <a:pt x="114" y="241"/>
                  </a:cubicBezTo>
                  <a:cubicBezTo>
                    <a:pt x="114" y="306"/>
                    <a:pt x="114" y="306"/>
                    <a:pt x="114" y="306"/>
                  </a:cubicBezTo>
                  <a:cubicBezTo>
                    <a:pt x="114" y="373"/>
                    <a:pt x="168" y="427"/>
                    <a:pt x="235" y="427"/>
                  </a:cubicBezTo>
                  <a:cubicBezTo>
                    <a:pt x="302" y="427"/>
                    <a:pt x="356" y="373"/>
                    <a:pt x="356" y="306"/>
                  </a:cubicBezTo>
                  <a:cubicBezTo>
                    <a:pt x="356" y="21"/>
                    <a:pt x="356" y="21"/>
                    <a:pt x="356" y="21"/>
                  </a:cubicBezTo>
                  <a:cubicBezTo>
                    <a:pt x="356" y="9"/>
                    <a:pt x="365" y="0"/>
                    <a:pt x="377" y="0"/>
                  </a:cubicBezTo>
                  <a:cubicBezTo>
                    <a:pt x="388" y="0"/>
                    <a:pt x="397" y="9"/>
                    <a:pt x="397" y="21"/>
                  </a:cubicBezTo>
                  <a:cubicBezTo>
                    <a:pt x="397" y="306"/>
                    <a:pt x="397" y="306"/>
                    <a:pt x="397" y="306"/>
                  </a:cubicBezTo>
                  <a:cubicBezTo>
                    <a:pt x="397" y="395"/>
                    <a:pt x="324" y="468"/>
                    <a:pt x="235" y="468"/>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sp>
        <p:nvSpPr>
          <p:cNvPr id="44" name="Freeform 1315"/>
          <p:cNvSpPr>
            <a:spLocks noEditPoints="1"/>
          </p:cNvSpPr>
          <p:nvPr/>
        </p:nvSpPr>
        <p:spPr bwMode="auto">
          <a:xfrm>
            <a:off x="4978449" y="3132489"/>
            <a:ext cx="80058" cy="593021"/>
          </a:xfrm>
          <a:custGeom>
            <a:avLst/>
            <a:gdLst>
              <a:gd name="T0" fmla="*/ 14 w 27"/>
              <a:gd name="T1" fmla="*/ 144 h 200"/>
              <a:gd name="T2" fmla="*/ 10 w 27"/>
              <a:gd name="T3" fmla="*/ 148 h 200"/>
              <a:gd name="T4" fmla="*/ 14 w 27"/>
              <a:gd name="T5" fmla="*/ 152 h 200"/>
              <a:gd name="T6" fmla="*/ 18 w 27"/>
              <a:gd name="T7" fmla="*/ 148 h 200"/>
              <a:gd name="T8" fmla="*/ 14 w 27"/>
              <a:gd name="T9" fmla="*/ 144 h 200"/>
              <a:gd name="T10" fmla="*/ 14 w 27"/>
              <a:gd name="T11" fmla="*/ 128 h 200"/>
              <a:gd name="T12" fmla="*/ 10 w 27"/>
              <a:gd name="T13" fmla="*/ 132 h 200"/>
              <a:gd name="T14" fmla="*/ 14 w 27"/>
              <a:gd name="T15" fmla="*/ 136 h 200"/>
              <a:gd name="T16" fmla="*/ 18 w 27"/>
              <a:gd name="T17" fmla="*/ 132 h 200"/>
              <a:gd name="T18" fmla="*/ 14 w 27"/>
              <a:gd name="T19" fmla="*/ 128 h 200"/>
              <a:gd name="T20" fmla="*/ 14 w 27"/>
              <a:gd name="T21" fmla="*/ 176 h 200"/>
              <a:gd name="T22" fmla="*/ 10 w 27"/>
              <a:gd name="T23" fmla="*/ 180 h 200"/>
              <a:gd name="T24" fmla="*/ 14 w 27"/>
              <a:gd name="T25" fmla="*/ 184 h 200"/>
              <a:gd name="T26" fmla="*/ 18 w 27"/>
              <a:gd name="T27" fmla="*/ 180 h 200"/>
              <a:gd name="T28" fmla="*/ 14 w 27"/>
              <a:gd name="T29" fmla="*/ 176 h 200"/>
              <a:gd name="T30" fmla="*/ 14 w 27"/>
              <a:gd name="T31" fmla="*/ 160 h 200"/>
              <a:gd name="T32" fmla="*/ 10 w 27"/>
              <a:gd name="T33" fmla="*/ 164 h 200"/>
              <a:gd name="T34" fmla="*/ 14 w 27"/>
              <a:gd name="T35" fmla="*/ 168 h 200"/>
              <a:gd name="T36" fmla="*/ 18 w 27"/>
              <a:gd name="T37" fmla="*/ 164 h 200"/>
              <a:gd name="T38" fmla="*/ 14 w 27"/>
              <a:gd name="T39" fmla="*/ 160 h 200"/>
              <a:gd name="T40" fmla="*/ 14 w 27"/>
              <a:gd name="T41" fmla="*/ 192 h 200"/>
              <a:gd name="T42" fmla="*/ 10 w 27"/>
              <a:gd name="T43" fmla="*/ 196 h 200"/>
              <a:gd name="T44" fmla="*/ 14 w 27"/>
              <a:gd name="T45" fmla="*/ 200 h 200"/>
              <a:gd name="T46" fmla="*/ 18 w 27"/>
              <a:gd name="T47" fmla="*/ 196 h 200"/>
              <a:gd name="T48" fmla="*/ 14 w 27"/>
              <a:gd name="T49" fmla="*/ 192 h 200"/>
              <a:gd name="T50" fmla="*/ 14 w 27"/>
              <a:gd name="T51" fmla="*/ 112 h 200"/>
              <a:gd name="T52" fmla="*/ 10 w 27"/>
              <a:gd name="T53" fmla="*/ 116 h 200"/>
              <a:gd name="T54" fmla="*/ 14 w 27"/>
              <a:gd name="T55" fmla="*/ 120 h 200"/>
              <a:gd name="T56" fmla="*/ 18 w 27"/>
              <a:gd name="T57" fmla="*/ 116 h 200"/>
              <a:gd name="T58" fmla="*/ 14 w 27"/>
              <a:gd name="T59" fmla="*/ 112 h 200"/>
              <a:gd name="T60" fmla="*/ 14 w 27"/>
              <a:gd name="T61" fmla="*/ 64 h 200"/>
              <a:gd name="T62" fmla="*/ 10 w 27"/>
              <a:gd name="T63" fmla="*/ 68 h 200"/>
              <a:gd name="T64" fmla="*/ 14 w 27"/>
              <a:gd name="T65" fmla="*/ 72 h 200"/>
              <a:gd name="T66" fmla="*/ 18 w 27"/>
              <a:gd name="T67" fmla="*/ 68 h 200"/>
              <a:gd name="T68" fmla="*/ 14 w 27"/>
              <a:gd name="T69" fmla="*/ 64 h 200"/>
              <a:gd name="T70" fmla="*/ 14 w 27"/>
              <a:gd name="T71" fmla="*/ 96 h 200"/>
              <a:gd name="T72" fmla="*/ 10 w 27"/>
              <a:gd name="T73" fmla="*/ 100 h 200"/>
              <a:gd name="T74" fmla="*/ 14 w 27"/>
              <a:gd name="T75" fmla="*/ 104 h 200"/>
              <a:gd name="T76" fmla="*/ 18 w 27"/>
              <a:gd name="T77" fmla="*/ 100 h 200"/>
              <a:gd name="T78" fmla="*/ 14 w 27"/>
              <a:gd name="T79" fmla="*/ 96 h 200"/>
              <a:gd name="T80" fmla="*/ 14 w 27"/>
              <a:gd name="T81" fmla="*/ 0 h 200"/>
              <a:gd name="T82" fmla="*/ 0 w 27"/>
              <a:gd name="T83" fmla="*/ 14 h 200"/>
              <a:gd name="T84" fmla="*/ 14 w 27"/>
              <a:gd name="T85" fmla="*/ 28 h 200"/>
              <a:gd name="T86" fmla="*/ 27 w 27"/>
              <a:gd name="T87" fmla="*/ 14 h 200"/>
              <a:gd name="T88" fmla="*/ 14 w 27"/>
              <a:gd name="T89" fmla="*/ 0 h 200"/>
              <a:gd name="T90" fmla="*/ 14 w 27"/>
              <a:gd name="T91" fmla="*/ 32 h 200"/>
              <a:gd name="T92" fmla="*/ 10 w 27"/>
              <a:gd name="T93" fmla="*/ 36 h 200"/>
              <a:gd name="T94" fmla="*/ 14 w 27"/>
              <a:gd name="T95" fmla="*/ 40 h 200"/>
              <a:gd name="T96" fmla="*/ 18 w 27"/>
              <a:gd name="T97" fmla="*/ 36 h 200"/>
              <a:gd name="T98" fmla="*/ 14 w 27"/>
              <a:gd name="T99" fmla="*/ 32 h 200"/>
              <a:gd name="T100" fmla="*/ 14 w 27"/>
              <a:gd name="T101" fmla="*/ 48 h 200"/>
              <a:gd name="T102" fmla="*/ 10 w 27"/>
              <a:gd name="T103" fmla="*/ 52 h 200"/>
              <a:gd name="T104" fmla="*/ 14 w 27"/>
              <a:gd name="T105" fmla="*/ 56 h 200"/>
              <a:gd name="T106" fmla="*/ 18 w 27"/>
              <a:gd name="T107" fmla="*/ 52 h 200"/>
              <a:gd name="T108" fmla="*/ 14 w 27"/>
              <a:gd name="T109" fmla="*/ 48 h 200"/>
              <a:gd name="T110" fmla="*/ 14 w 27"/>
              <a:gd name="T111" fmla="*/ 80 h 200"/>
              <a:gd name="T112" fmla="*/ 10 w 27"/>
              <a:gd name="T113" fmla="*/ 84 h 200"/>
              <a:gd name="T114" fmla="*/ 14 w 27"/>
              <a:gd name="T115" fmla="*/ 88 h 200"/>
              <a:gd name="T116" fmla="*/ 18 w 27"/>
              <a:gd name="T117" fmla="*/ 84 h 200"/>
              <a:gd name="T118" fmla="*/ 14 w 27"/>
              <a:gd name="T119"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 h="200">
                <a:moveTo>
                  <a:pt x="14" y="144"/>
                </a:moveTo>
                <a:cubicBezTo>
                  <a:pt x="11" y="144"/>
                  <a:pt x="10" y="146"/>
                  <a:pt x="10" y="148"/>
                </a:cubicBezTo>
                <a:cubicBezTo>
                  <a:pt x="10" y="150"/>
                  <a:pt x="11" y="152"/>
                  <a:pt x="14" y="152"/>
                </a:cubicBezTo>
                <a:cubicBezTo>
                  <a:pt x="16" y="152"/>
                  <a:pt x="18" y="150"/>
                  <a:pt x="18" y="148"/>
                </a:cubicBezTo>
                <a:cubicBezTo>
                  <a:pt x="18" y="146"/>
                  <a:pt x="16" y="144"/>
                  <a:pt x="14" y="144"/>
                </a:cubicBezTo>
                <a:close/>
                <a:moveTo>
                  <a:pt x="14" y="128"/>
                </a:moveTo>
                <a:cubicBezTo>
                  <a:pt x="11" y="128"/>
                  <a:pt x="10" y="130"/>
                  <a:pt x="10" y="132"/>
                </a:cubicBezTo>
                <a:cubicBezTo>
                  <a:pt x="10" y="134"/>
                  <a:pt x="11" y="136"/>
                  <a:pt x="14" y="136"/>
                </a:cubicBezTo>
                <a:cubicBezTo>
                  <a:pt x="16" y="136"/>
                  <a:pt x="18" y="134"/>
                  <a:pt x="18" y="132"/>
                </a:cubicBezTo>
                <a:cubicBezTo>
                  <a:pt x="18" y="130"/>
                  <a:pt x="16" y="128"/>
                  <a:pt x="14" y="128"/>
                </a:cubicBezTo>
                <a:close/>
                <a:moveTo>
                  <a:pt x="14" y="176"/>
                </a:moveTo>
                <a:cubicBezTo>
                  <a:pt x="11" y="176"/>
                  <a:pt x="10" y="178"/>
                  <a:pt x="10" y="180"/>
                </a:cubicBezTo>
                <a:cubicBezTo>
                  <a:pt x="10" y="182"/>
                  <a:pt x="11" y="184"/>
                  <a:pt x="14" y="184"/>
                </a:cubicBezTo>
                <a:cubicBezTo>
                  <a:pt x="16" y="184"/>
                  <a:pt x="18" y="182"/>
                  <a:pt x="18" y="180"/>
                </a:cubicBezTo>
                <a:cubicBezTo>
                  <a:pt x="18" y="178"/>
                  <a:pt x="16" y="176"/>
                  <a:pt x="14" y="176"/>
                </a:cubicBezTo>
                <a:close/>
                <a:moveTo>
                  <a:pt x="14" y="160"/>
                </a:moveTo>
                <a:cubicBezTo>
                  <a:pt x="11" y="160"/>
                  <a:pt x="10" y="162"/>
                  <a:pt x="10" y="164"/>
                </a:cubicBezTo>
                <a:cubicBezTo>
                  <a:pt x="10" y="166"/>
                  <a:pt x="11" y="168"/>
                  <a:pt x="14" y="168"/>
                </a:cubicBezTo>
                <a:cubicBezTo>
                  <a:pt x="16" y="168"/>
                  <a:pt x="18" y="166"/>
                  <a:pt x="18" y="164"/>
                </a:cubicBezTo>
                <a:cubicBezTo>
                  <a:pt x="18" y="162"/>
                  <a:pt x="16" y="160"/>
                  <a:pt x="14" y="160"/>
                </a:cubicBezTo>
                <a:close/>
                <a:moveTo>
                  <a:pt x="14" y="192"/>
                </a:moveTo>
                <a:cubicBezTo>
                  <a:pt x="11" y="192"/>
                  <a:pt x="10" y="194"/>
                  <a:pt x="10" y="196"/>
                </a:cubicBezTo>
                <a:cubicBezTo>
                  <a:pt x="10" y="198"/>
                  <a:pt x="11" y="200"/>
                  <a:pt x="14" y="200"/>
                </a:cubicBezTo>
                <a:cubicBezTo>
                  <a:pt x="16" y="200"/>
                  <a:pt x="18" y="198"/>
                  <a:pt x="18" y="196"/>
                </a:cubicBezTo>
                <a:cubicBezTo>
                  <a:pt x="18" y="194"/>
                  <a:pt x="16" y="192"/>
                  <a:pt x="14" y="192"/>
                </a:cubicBezTo>
                <a:close/>
                <a:moveTo>
                  <a:pt x="14" y="112"/>
                </a:moveTo>
                <a:cubicBezTo>
                  <a:pt x="11" y="112"/>
                  <a:pt x="10" y="114"/>
                  <a:pt x="10" y="116"/>
                </a:cubicBezTo>
                <a:cubicBezTo>
                  <a:pt x="10" y="118"/>
                  <a:pt x="11" y="120"/>
                  <a:pt x="14" y="120"/>
                </a:cubicBezTo>
                <a:cubicBezTo>
                  <a:pt x="16" y="120"/>
                  <a:pt x="18" y="118"/>
                  <a:pt x="18" y="116"/>
                </a:cubicBezTo>
                <a:cubicBezTo>
                  <a:pt x="18" y="114"/>
                  <a:pt x="16" y="112"/>
                  <a:pt x="14" y="112"/>
                </a:cubicBezTo>
                <a:close/>
                <a:moveTo>
                  <a:pt x="14" y="64"/>
                </a:moveTo>
                <a:cubicBezTo>
                  <a:pt x="11" y="64"/>
                  <a:pt x="10" y="66"/>
                  <a:pt x="10" y="68"/>
                </a:cubicBezTo>
                <a:cubicBezTo>
                  <a:pt x="10" y="70"/>
                  <a:pt x="11" y="72"/>
                  <a:pt x="14" y="72"/>
                </a:cubicBezTo>
                <a:cubicBezTo>
                  <a:pt x="16" y="72"/>
                  <a:pt x="18" y="70"/>
                  <a:pt x="18" y="68"/>
                </a:cubicBezTo>
                <a:cubicBezTo>
                  <a:pt x="18" y="66"/>
                  <a:pt x="16" y="64"/>
                  <a:pt x="14" y="64"/>
                </a:cubicBezTo>
                <a:close/>
                <a:moveTo>
                  <a:pt x="14" y="96"/>
                </a:moveTo>
                <a:cubicBezTo>
                  <a:pt x="11" y="96"/>
                  <a:pt x="10" y="98"/>
                  <a:pt x="10" y="100"/>
                </a:cubicBezTo>
                <a:cubicBezTo>
                  <a:pt x="10" y="102"/>
                  <a:pt x="11" y="104"/>
                  <a:pt x="14" y="104"/>
                </a:cubicBezTo>
                <a:cubicBezTo>
                  <a:pt x="16" y="104"/>
                  <a:pt x="18" y="102"/>
                  <a:pt x="18" y="100"/>
                </a:cubicBezTo>
                <a:cubicBezTo>
                  <a:pt x="18" y="98"/>
                  <a:pt x="16" y="96"/>
                  <a:pt x="14" y="96"/>
                </a:cubicBezTo>
                <a:close/>
                <a:moveTo>
                  <a:pt x="14" y="0"/>
                </a:moveTo>
                <a:cubicBezTo>
                  <a:pt x="6" y="0"/>
                  <a:pt x="0" y="7"/>
                  <a:pt x="0" y="14"/>
                </a:cubicBezTo>
                <a:cubicBezTo>
                  <a:pt x="0" y="22"/>
                  <a:pt x="6" y="28"/>
                  <a:pt x="14" y="28"/>
                </a:cubicBezTo>
                <a:cubicBezTo>
                  <a:pt x="21" y="28"/>
                  <a:pt x="27" y="22"/>
                  <a:pt x="27" y="14"/>
                </a:cubicBezTo>
                <a:cubicBezTo>
                  <a:pt x="27" y="7"/>
                  <a:pt x="21" y="0"/>
                  <a:pt x="14" y="0"/>
                </a:cubicBezTo>
                <a:close/>
                <a:moveTo>
                  <a:pt x="14" y="32"/>
                </a:moveTo>
                <a:cubicBezTo>
                  <a:pt x="11" y="32"/>
                  <a:pt x="10" y="34"/>
                  <a:pt x="10" y="36"/>
                </a:cubicBezTo>
                <a:cubicBezTo>
                  <a:pt x="10" y="38"/>
                  <a:pt x="11" y="40"/>
                  <a:pt x="14" y="40"/>
                </a:cubicBezTo>
                <a:cubicBezTo>
                  <a:pt x="16" y="40"/>
                  <a:pt x="18" y="38"/>
                  <a:pt x="18" y="36"/>
                </a:cubicBezTo>
                <a:cubicBezTo>
                  <a:pt x="18" y="34"/>
                  <a:pt x="16" y="32"/>
                  <a:pt x="14" y="32"/>
                </a:cubicBezTo>
                <a:close/>
                <a:moveTo>
                  <a:pt x="14" y="48"/>
                </a:moveTo>
                <a:cubicBezTo>
                  <a:pt x="11" y="48"/>
                  <a:pt x="10" y="50"/>
                  <a:pt x="10" y="52"/>
                </a:cubicBezTo>
                <a:cubicBezTo>
                  <a:pt x="10" y="54"/>
                  <a:pt x="11" y="56"/>
                  <a:pt x="14" y="56"/>
                </a:cubicBezTo>
                <a:cubicBezTo>
                  <a:pt x="16" y="56"/>
                  <a:pt x="18" y="54"/>
                  <a:pt x="18" y="52"/>
                </a:cubicBezTo>
                <a:cubicBezTo>
                  <a:pt x="18" y="50"/>
                  <a:pt x="16" y="48"/>
                  <a:pt x="14" y="48"/>
                </a:cubicBezTo>
                <a:close/>
                <a:moveTo>
                  <a:pt x="14" y="80"/>
                </a:moveTo>
                <a:cubicBezTo>
                  <a:pt x="11" y="80"/>
                  <a:pt x="10" y="82"/>
                  <a:pt x="10" y="84"/>
                </a:cubicBezTo>
                <a:cubicBezTo>
                  <a:pt x="10" y="86"/>
                  <a:pt x="11" y="88"/>
                  <a:pt x="14" y="88"/>
                </a:cubicBezTo>
                <a:cubicBezTo>
                  <a:pt x="16" y="88"/>
                  <a:pt x="18" y="86"/>
                  <a:pt x="18" y="84"/>
                </a:cubicBezTo>
                <a:cubicBezTo>
                  <a:pt x="18" y="82"/>
                  <a:pt x="16" y="80"/>
                  <a:pt x="14" y="80"/>
                </a:cubicBezTo>
                <a:close/>
              </a:path>
            </a:pathLst>
          </a:custGeom>
          <a:solidFill>
            <a:srgbClr val="A6A6A6"/>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nvGrpSpPr>
          <p:cNvPr id="45" name="Group 32"/>
          <p:cNvGrpSpPr/>
          <p:nvPr/>
        </p:nvGrpSpPr>
        <p:grpSpPr>
          <a:xfrm>
            <a:off x="4323161" y="3689929"/>
            <a:ext cx="1174182" cy="1749413"/>
            <a:chOff x="2809876" y="3940175"/>
            <a:chExt cx="1257300" cy="1873250"/>
          </a:xfrm>
          <a:solidFill>
            <a:srgbClr val="2A3F74"/>
          </a:solidFill>
        </p:grpSpPr>
        <p:sp>
          <p:nvSpPr>
            <p:cNvPr id="46" name="Freeform 1316"/>
            <p:cNvSpPr/>
            <p:nvPr/>
          </p:nvSpPr>
          <p:spPr bwMode="auto">
            <a:xfrm>
              <a:off x="3489326" y="3940175"/>
              <a:ext cx="130175" cy="1400175"/>
            </a:xfrm>
            <a:custGeom>
              <a:avLst/>
              <a:gdLst>
                <a:gd name="T0" fmla="*/ 21 w 41"/>
                <a:gd name="T1" fmla="*/ 441 h 441"/>
                <a:gd name="T2" fmla="*/ 0 w 41"/>
                <a:gd name="T3" fmla="*/ 421 h 441"/>
                <a:gd name="T4" fmla="*/ 0 w 41"/>
                <a:gd name="T5" fmla="*/ 20 h 441"/>
                <a:gd name="T6" fmla="*/ 21 w 41"/>
                <a:gd name="T7" fmla="*/ 0 h 441"/>
                <a:gd name="T8" fmla="*/ 41 w 41"/>
                <a:gd name="T9" fmla="*/ 20 h 441"/>
                <a:gd name="T10" fmla="*/ 41 w 41"/>
                <a:gd name="T11" fmla="*/ 421 h 441"/>
                <a:gd name="T12" fmla="*/ 21 w 41"/>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41" h="441">
                  <a:moveTo>
                    <a:pt x="21" y="441"/>
                  </a:moveTo>
                  <a:cubicBezTo>
                    <a:pt x="9" y="441"/>
                    <a:pt x="0" y="432"/>
                    <a:pt x="0" y="421"/>
                  </a:cubicBezTo>
                  <a:cubicBezTo>
                    <a:pt x="0" y="20"/>
                    <a:pt x="0" y="20"/>
                    <a:pt x="0" y="20"/>
                  </a:cubicBezTo>
                  <a:cubicBezTo>
                    <a:pt x="0" y="9"/>
                    <a:pt x="9" y="0"/>
                    <a:pt x="21" y="0"/>
                  </a:cubicBezTo>
                  <a:cubicBezTo>
                    <a:pt x="32" y="0"/>
                    <a:pt x="41" y="9"/>
                    <a:pt x="41" y="20"/>
                  </a:cubicBezTo>
                  <a:cubicBezTo>
                    <a:pt x="41" y="421"/>
                    <a:pt x="41" y="421"/>
                    <a:pt x="41" y="421"/>
                  </a:cubicBezTo>
                  <a:cubicBezTo>
                    <a:pt x="41" y="432"/>
                    <a:pt x="32" y="441"/>
                    <a:pt x="21" y="4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7" name="Freeform 1317"/>
            <p:cNvSpPr/>
            <p:nvPr/>
          </p:nvSpPr>
          <p:spPr bwMode="auto">
            <a:xfrm>
              <a:off x="3267076" y="4086225"/>
              <a:ext cx="577850" cy="1489075"/>
            </a:xfrm>
            <a:custGeom>
              <a:avLst/>
              <a:gdLst>
                <a:gd name="T0" fmla="*/ 91 w 182"/>
                <a:gd name="T1" fmla="*/ 469 h 469"/>
                <a:gd name="T2" fmla="*/ 0 w 182"/>
                <a:gd name="T3" fmla="*/ 378 h 469"/>
                <a:gd name="T4" fmla="*/ 0 w 182"/>
                <a:gd name="T5" fmla="*/ 40 h 469"/>
                <a:gd name="T6" fmla="*/ 20 w 182"/>
                <a:gd name="T7" fmla="*/ 20 h 469"/>
                <a:gd name="T8" fmla="*/ 40 w 182"/>
                <a:gd name="T9" fmla="*/ 40 h 469"/>
                <a:gd name="T10" fmla="*/ 40 w 182"/>
                <a:gd name="T11" fmla="*/ 378 h 469"/>
                <a:gd name="T12" fmla="*/ 91 w 182"/>
                <a:gd name="T13" fmla="*/ 429 h 469"/>
                <a:gd name="T14" fmla="*/ 141 w 182"/>
                <a:gd name="T15" fmla="*/ 378 h 469"/>
                <a:gd name="T16" fmla="*/ 141 w 182"/>
                <a:gd name="T17" fmla="*/ 20 h 469"/>
                <a:gd name="T18" fmla="*/ 161 w 182"/>
                <a:gd name="T19" fmla="*/ 0 h 469"/>
                <a:gd name="T20" fmla="*/ 182 w 182"/>
                <a:gd name="T21" fmla="*/ 20 h 469"/>
                <a:gd name="T22" fmla="*/ 182 w 182"/>
                <a:gd name="T23" fmla="*/ 378 h 469"/>
                <a:gd name="T24" fmla="*/ 91 w 182"/>
                <a:gd name="T2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469">
                  <a:moveTo>
                    <a:pt x="91" y="469"/>
                  </a:moveTo>
                  <a:cubicBezTo>
                    <a:pt x="40" y="469"/>
                    <a:pt x="0" y="428"/>
                    <a:pt x="0" y="378"/>
                  </a:cubicBezTo>
                  <a:cubicBezTo>
                    <a:pt x="0" y="40"/>
                    <a:pt x="0" y="40"/>
                    <a:pt x="0" y="40"/>
                  </a:cubicBezTo>
                  <a:cubicBezTo>
                    <a:pt x="0" y="29"/>
                    <a:pt x="9" y="20"/>
                    <a:pt x="20" y="20"/>
                  </a:cubicBezTo>
                  <a:cubicBezTo>
                    <a:pt x="31" y="20"/>
                    <a:pt x="40" y="29"/>
                    <a:pt x="40" y="40"/>
                  </a:cubicBezTo>
                  <a:cubicBezTo>
                    <a:pt x="40" y="378"/>
                    <a:pt x="40" y="378"/>
                    <a:pt x="40" y="378"/>
                  </a:cubicBezTo>
                  <a:cubicBezTo>
                    <a:pt x="40" y="406"/>
                    <a:pt x="63" y="429"/>
                    <a:pt x="91" y="429"/>
                  </a:cubicBezTo>
                  <a:cubicBezTo>
                    <a:pt x="118" y="429"/>
                    <a:pt x="141" y="406"/>
                    <a:pt x="141" y="378"/>
                  </a:cubicBezTo>
                  <a:cubicBezTo>
                    <a:pt x="141" y="20"/>
                    <a:pt x="141" y="20"/>
                    <a:pt x="141" y="20"/>
                  </a:cubicBezTo>
                  <a:cubicBezTo>
                    <a:pt x="141" y="9"/>
                    <a:pt x="150" y="0"/>
                    <a:pt x="161" y="0"/>
                  </a:cubicBezTo>
                  <a:cubicBezTo>
                    <a:pt x="173" y="0"/>
                    <a:pt x="182" y="9"/>
                    <a:pt x="182" y="20"/>
                  </a:cubicBezTo>
                  <a:cubicBezTo>
                    <a:pt x="182" y="378"/>
                    <a:pt x="182" y="378"/>
                    <a:pt x="182" y="378"/>
                  </a:cubicBezTo>
                  <a:cubicBezTo>
                    <a:pt x="182" y="428"/>
                    <a:pt x="141" y="469"/>
                    <a:pt x="91" y="4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8" name="Freeform 1318"/>
            <p:cNvSpPr/>
            <p:nvPr/>
          </p:nvSpPr>
          <p:spPr bwMode="auto">
            <a:xfrm>
              <a:off x="2809876" y="4327525"/>
              <a:ext cx="1257300" cy="1485900"/>
            </a:xfrm>
            <a:custGeom>
              <a:avLst/>
              <a:gdLst>
                <a:gd name="T0" fmla="*/ 235 w 396"/>
                <a:gd name="T1" fmla="*/ 468 h 468"/>
                <a:gd name="T2" fmla="*/ 73 w 396"/>
                <a:gd name="T3" fmla="*/ 306 h 468"/>
                <a:gd name="T4" fmla="*/ 73 w 396"/>
                <a:gd name="T5" fmla="*/ 241 h 468"/>
                <a:gd name="T6" fmla="*/ 20 w 396"/>
                <a:gd name="T7" fmla="*/ 188 h 468"/>
                <a:gd name="T8" fmla="*/ 0 w 396"/>
                <a:gd name="T9" fmla="*/ 168 h 468"/>
                <a:gd name="T10" fmla="*/ 20 w 396"/>
                <a:gd name="T11" fmla="*/ 147 h 468"/>
                <a:gd name="T12" fmla="*/ 114 w 396"/>
                <a:gd name="T13" fmla="*/ 241 h 468"/>
                <a:gd name="T14" fmla="*/ 114 w 396"/>
                <a:gd name="T15" fmla="*/ 306 h 468"/>
                <a:gd name="T16" fmla="*/ 235 w 396"/>
                <a:gd name="T17" fmla="*/ 427 h 468"/>
                <a:gd name="T18" fmla="*/ 356 w 396"/>
                <a:gd name="T19" fmla="*/ 306 h 468"/>
                <a:gd name="T20" fmla="*/ 356 w 396"/>
                <a:gd name="T21" fmla="*/ 21 h 468"/>
                <a:gd name="T22" fmla="*/ 376 w 396"/>
                <a:gd name="T23" fmla="*/ 0 h 468"/>
                <a:gd name="T24" fmla="*/ 396 w 396"/>
                <a:gd name="T25" fmla="*/ 21 h 468"/>
                <a:gd name="T26" fmla="*/ 396 w 396"/>
                <a:gd name="T27" fmla="*/ 306 h 468"/>
                <a:gd name="T28" fmla="*/ 235 w 396"/>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6" h="468">
                  <a:moveTo>
                    <a:pt x="235" y="468"/>
                  </a:moveTo>
                  <a:cubicBezTo>
                    <a:pt x="145" y="468"/>
                    <a:pt x="73" y="395"/>
                    <a:pt x="73" y="306"/>
                  </a:cubicBezTo>
                  <a:cubicBezTo>
                    <a:pt x="73" y="241"/>
                    <a:pt x="73" y="241"/>
                    <a:pt x="73" y="241"/>
                  </a:cubicBezTo>
                  <a:cubicBezTo>
                    <a:pt x="73" y="212"/>
                    <a:pt x="49" y="188"/>
                    <a:pt x="20" y="188"/>
                  </a:cubicBezTo>
                  <a:cubicBezTo>
                    <a:pt x="9" y="188"/>
                    <a:pt x="0" y="179"/>
                    <a:pt x="0" y="168"/>
                  </a:cubicBezTo>
                  <a:cubicBezTo>
                    <a:pt x="0" y="156"/>
                    <a:pt x="9" y="147"/>
                    <a:pt x="20" y="147"/>
                  </a:cubicBezTo>
                  <a:cubicBezTo>
                    <a:pt x="72" y="147"/>
                    <a:pt x="114" y="189"/>
                    <a:pt x="114" y="241"/>
                  </a:cubicBezTo>
                  <a:cubicBezTo>
                    <a:pt x="114" y="306"/>
                    <a:pt x="114" y="306"/>
                    <a:pt x="114" y="306"/>
                  </a:cubicBezTo>
                  <a:cubicBezTo>
                    <a:pt x="114" y="373"/>
                    <a:pt x="168" y="427"/>
                    <a:pt x="235" y="427"/>
                  </a:cubicBezTo>
                  <a:cubicBezTo>
                    <a:pt x="302" y="427"/>
                    <a:pt x="356" y="373"/>
                    <a:pt x="356" y="306"/>
                  </a:cubicBezTo>
                  <a:cubicBezTo>
                    <a:pt x="356" y="21"/>
                    <a:pt x="356" y="21"/>
                    <a:pt x="356" y="21"/>
                  </a:cubicBezTo>
                  <a:cubicBezTo>
                    <a:pt x="356" y="9"/>
                    <a:pt x="365" y="0"/>
                    <a:pt x="376" y="0"/>
                  </a:cubicBezTo>
                  <a:cubicBezTo>
                    <a:pt x="387" y="0"/>
                    <a:pt x="396" y="9"/>
                    <a:pt x="396" y="21"/>
                  </a:cubicBezTo>
                  <a:cubicBezTo>
                    <a:pt x="396" y="306"/>
                    <a:pt x="396" y="306"/>
                    <a:pt x="396" y="306"/>
                  </a:cubicBezTo>
                  <a:cubicBezTo>
                    <a:pt x="396" y="395"/>
                    <a:pt x="324" y="468"/>
                    <a:pt x="235" y="4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sp>
        <p:nvSpPr>
          <p:cNvPr id="49" name="Freeform 1319"/>
          <p:cNvSpPr>
            <a:spLocks noEditPoints="1"/>
          </p:cNvSpPr>
          <p:nvPr/>
        </p:nvSpPr>
        <p:spPr bwMode="auto">
          <a:xfrm>
            <a:off x="6879083" y="3132489"/>
            <a:ext cx="80058" cy="593021"/>
          </a:xfrm>
          <a:custGeom>
            <a:avLst/>
            <a:gdLst>
              <a:gd name="T0" fmla="*/ 13 w 27"/>
              <a:gd name="T1" fmla="*/ 128 h 200"/>
              <a:gd name="T2" fmla="*/ 9 w 27"/>
              <a:gd name="T3" fmla="*/ 132 h 200"/>
              <a:gd name="T4" fmla="*/ 13 w 27"/>
              <a:gd name="T5" fmla="*/ 136 h 200"/>
              <a:gd name="T6" fmla="*/ 17 w 27"/>
              <a:gd name="T7" fmla="*/ 132 h 200"/>
              <a:gd name="T8" fmla="*/ 13 w 27"/>
              <a:gd name="T9" fmla="*/ 128 h 200"/>
              <a:gd name="T10" fmla="*/ 13 w 27"/>
              <a:gd name="T11" fmla="*/ 144 h 200"/>
              <a:gd name="T12" fmla="*/ 9 w 27"/>
              <a:gd name="T13" fmla="*/ 148 h 200"/>
              <a:gd name="T14" fmla="*/ 13 w 27"/>
              <a:gd name="T15" fmla="*/ 152 h 200"/>
              <a:gd name="T16" fmla="*/ 17 w 27"/>
              <a:gd name="T17" fmla="*/ 148 h 200"/>
              <a:gd name="T18" fmla="*/ 13 w 27"/>
              <a:gd name="T19" fmla="*/ 144 h 200"/>
              <a:gd name="T20" fmla="*/ 13 w 27"/>
              <a:gd name="T21" fmla="*/ 192 h 200"/>
              <a:gd name="T22" fmla="*/ 9 w 27"/>
              <a:gd name="T23" fmla="*/ 196 h 200"/>
              <a:gd name="T24" fmla="*/ 13 w 27"/>
              <a:gd name="T25" fmla="*/ 200 h 200"/>
              <a:gd name="T26" fmla="*/ 17 w 27"/>
              <a:gd name="T27" fmla="*/ 196 h 200"/>
              <a:gd name="T28" fmla="*/ 13 w 27"/>
              <a:gd name="T29" fmla="*/ 192 h 200"/>
              <a:gd name="T30" fmla="*/ 13 w 27"/>
              <a:gd name="T31" fmla="*/ 160 h 200"/>
              <a:gd name="T32" fmla="*/ 9 w 27"/>
              <a:gd name="T33" fmla="*/ 164 h 200"/>
              <a:gd name="T34" fmla="*/ 13 w 27"/>
              <a:gd name="T35" fmla="*/ 168 h 200"/>
              <a:gd name="T36" fmla="*/ 17 w 27"/>
              <a:gd name="T37" fmla="*/ 164 h 200"/>
              <a:gd name="T38" fmla="*/ 13 w 27"/>
              <a:gd name="T39" fmla="*/ 160 h 200"/>
              <a:gd name="T40" fmla="*/ 13 w 27"/>
              <a:gd name="T41" fmla="*/ 112 h 200"/>
              <a:gd name="T42" fmla="*/ 9 w 27"/>
              <a:gd name="T43" fmla="*/ 116 h 200"/>
              <a:gd name="T44" fmla="*/ 13 w 27"/>
              <a:gd name="T45" fmla="*/ 120 h 200"/>
              <a:gd name="T46" fmla="*/ 17 w 27"/>
              <a:gd name="T47" fmla="*/ 116 h 200"/>
              <a:gd name="T48" fmla="*/ 13 w 27"/>
              <a:gd name="T49" fmla="*/ 112 h 200"/>
              <a:gd name="T50" fmla="*/ 13 w 27"/>
              <a:gd name="T51" fmla="*/ 176 h 200"/>
              <a:gd name="T52" fmla="*/ 9 w 27"/>
              <a:gd name="T53" fmla="*/ 180 h 200"/>
              <a:gd name="T54" fmla="*/ 13 w 27"/>
              <a:gd name="T55" fmla="*/ 184 h 200"/>
              <a:gd name="T56" fmla="*/ 17 w 27"/>
              <a:gd name="T57" fmla="*/ 180 h 200"/>
              <a:gd name="T58" fmla="*/ 13 w 27"/>
              <a:gd name="T59" fmla="*/ 176 h 200"/>
              <a:gd name="T60" fmla="*/ 13 w 27"/>
              <a:gd name="T61" fmla="*/ 96 h 200"/>
              <a:gd name="T62" fmla="*/ 9 w 27"/>
              <a:gd name="T63" fmla="*/ 100 h 200"/>
              <a:gd name="T64" fmla="*/ 13 w 27"/>
              <a:gd name="T65" fmla="*/ 104 h 200"/>
              <a:gd name="T66" fmla="*/ 17 w 27"/>
              <a:gd name="T67" fmla="*/ 100 h 200"/>
              <a:gd name="T68" fmla="*/ 13 w 27"/>
              <a:gd name="T69" fmla="*/ 96 h 200"/>
              <a:gd name="T70" fmla="*/ 13 w 27"/>
              <a:gd name="T71" fmla="*/ 48 h 200"/>
              <a:gd name="T72" fmla="*/ 9 w 27"/>
              <a:gd name="T73" fmla="*/ 52 h 200"/>
              <a:gd name="T74" fmla="*/ 13 w 27"/>
              <a:gd name="T75" fmla="*/ 56 h 200"/>
              <a:gd name="T76" fmla="*/ 17 w 27"/>
              <a:gd name="T77" fmla="*/ 52 h 200"/>
              <a:gd name="T78" fmla="*/ 13 w 27"/>
              <a:gd name="T79" fmla="*/ 48 h 200"/>
              <a:gd name="T80" fmla="*/ 13 w 27"/>
              <a:gd name="T81" fmla="*/ 0 h 200"/>
              <a:gd name="T82" fmla="*/ 0 w 27"/>
              <a:gd name="T83" fmla="*/ 14 h 200"/>
              <a:gd name="T84" fmla="*/ 13 w 27"/>
              <a:gd name="T85" fmla="*/ 28 h 200"/>
              <a:gd name="T86" fmla="*/ 27 w 27"/>
              <a:gd name="T87" fmla="*/ 14 h 200"/>
              <a:gd name="T88" fmla="*/ 13 w 27"/>
              <a:gd name="T89" fmla="*/ 0 h 200"/>
              <a:gd name="T90" fmla="*/ 13 w 27"/>
              <a:gd name="T91" fmla="*/ 32 h 200"/>
              <a:gd name="T92" fmla="*/ 9 w 27"/>
              <a:gd name="T93" fmla="*/ 36 h 200"/>
              <a:gd name="T94" fmla="*/ 13 w 27"/>
              <a:gd name="T95" fmla="*/ 40 h 200"/>
              <a:gd name="T96" fmla="*/ 17 w 27"/>
              <a:gd name="T97" fmla="*/ 36 h 200"/>
              <a:gd name="T98" fmla="*/ 13 w 27"/>
              <a:gd name="T99" fmla="*/ 32 h 200"/>
              <a:gd name="T100" fmla="*/ 13 w 27"/>
              <a:gd name="T101" fmla="*/ 64 h 200"/>
              <a:gd name="T102" fmla="*/ 9 w 27"/>
              <a:gd name="T103" fmla="*/ 68 h 200"/>
              <a:gd name="T104" fmla="*/ 13 w 27"/>
              <a:gd name="T105" fmla="*/ 72 h 200"/>
              <a:gd name="T106" fmla="*/ 17 w 27"/>
              <a:gd name="T107" fmla="*/ 68 h 200"/>
              <a:gd name="T108" fmla="*/ 13 w 27"/>
              <a:gd name="T109" fmla="*/ 64 h 200"/>
              <a:gd name="T110" fmla="*/ 13 w 27"/>
              <a:gd name="T111" fmla="*/ 80 h 200"/>
              <a:gd name="T112" fmla="*/ 9 w 27"/>
              <a:gd name="T113" fmla="*/ 84 h 200"/>
              <a:gd name="T114" fmla="*/ 13 w 27"/>
              <a:gd name="T115" fmla="*/ 88 h 200"/>
              <a:gd name="T116" fmla="*/ 17 w 27"/>
              <a:gd name="T117" fmla="*/ 84 h 200"/>
              <a:gd name="T118" fmla="*/ 13 w 27"/>
              <a:gd name="T119"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 h="200">
                <a:moveTo>
                  <a:pt x="13" y="128"/>
                </a:moveTo>
                <a:cubicBezTo>
                  <a:pt x="11" y="128"/>
                  <a:pt x="9" y="130"/>
                  <a:pt x="9" y="132"/>
                </a:cubicBezTo>
                <a:cubicBezTo>
                  <a:pt x="9" y="134"/>
                  <a:pt x="11" y="136"/>
                  <a:pt x="13" y="136"/>
                </a:cubicBezTo>
                <a:cubicBezTo>
                  <a:pt x="16" y="136"/>
                  <a:pt x="17" y="134"/>
                  <a:pt x="17" y="132"/>
                </a:cubicBezTo>
                <a:cubicBezTo>
                  <a:pt x="17" y="130"/>
                  <a:pt x="16" y="128"/>
                  <a:pt x="13" y="128"/>
                </a:cubicBezTo>
                <a:close/>
                <a:moveTo>
                  <a:pt x="13" y="144"/>
                </a:moveTo>
                <a:cubicBezTo>
                  <a:pt x="11" y="144"/>
                  <a:pt x="9" y="146"/>
                  <a:pt x="9" y="148"/>
                </a:cubicBezTo>
                <a:cubicBezTo>
                  <a:pt x="9" y="150"/>
                  <a:pt x="11" y="152"/>
                  <a:pt x="13" y="152"/>
                </a:cubicBezTo>
                <a:cubicBezTo>
                  <a:pt x="16" y="152"/>
                  <a:pt x="17" y="150"/>
                  <a:pt x="17" y="148"/>
                </a:cubicBezTo>
                <a:cubicBezTo>
                  <a:pt x="17" y="146"/>
                  <a:pt x="16" y="144"/>
                  <a:pt x="13" y="144"/>
                </a:cubicBezTo>
                <a:close/>
                <a:moveTo>
                  <a:pt x="13" y="192"/>
                </a:moveTo>
                <a:cubicBezTo>
                  <a:pt x="11" y="192"/>
                  <a:pt x="9" y="194"/>
                  <a:pt x="9" y="196"/>
                </a:cubicBezTo>
                <a:cubicBezTo>
                  <a:pt x="9" y="198"/>
                  <a:pt x="11" y="200"/>
                  <a:pt x="13" y="200"/>
                </a:cubicBezTo>
                <a:cubicBezTo>
                  <a:pt x="16" y="200"/>
                  <a:pt x="17" y="198"/>
                  <a:pt x="17" y="196"/>
                </a:cubicBezTo>
                <a:cubicBezTo>
                  <a:pt x="17" y="194"/>
                  <a:pt x="16" y="192"/>
                  <a:pt x="13" y="192"/>
                </a:cubicBezTo>
                <a:close/>
                <a:moveTo>
                  <a:pt x="13" y="160"/>
                </a:moveTo>
                <a:cubicBezTo>
                  <a:pt x="11" y="160"/>
                  <a:pt x="9" y="162"/>
                  <a:pt x="9" y="164"/>
                </a:cubicBezTo>
                <a:cubicBezTo>
                  <a:pt x="9" y="166"/>
                  <a:pt x="11" y="168"/>
                  <a:pt x="13" y="168"/>
                </a:cubicBezTo>
                <a:cubicBezTo>
                  <a:pt x="16" y="168"/>
                  <a:pt x="17" y="166"/>
                  <a:pt x="17" y="164"/>
                </a:cubicBezTo>
                <a:cubicBezTo>
                  <a:pt x="17" y="162"/>
                  <a:pt x="16" y="160"/>
                  <a:pt x="13" y="160"/>
                </a:cubicBezTo>
                <a:close/>
                <a:moveTo>
                  <a:pt x="13" y="112"/>
                </a:moveTo>
                <a:cubicBezTo>
                  <a:pt x="11" y="112"/>
                  <a:pt x="9" y="114"/>
                  <a:pt x="9" y="116"/>
                </a:cubicBezTo>
                <a:cubicBezTo>
                  <a:pt x="9" y="118"/>
                  <a:pt x="11" y="120"/>
                  <a:pt x="13" y="120"/>
                </a:cubicBezTo>
                <a:cubicBezTo>
                  <a:pt x="16" y="120"/>
                  <a:pt x="17" y="118"/>
                  <a:pt x="17" y="116"/>
                </a:cubicBezTo>
                <a:cubicBezTo>
                  <a:pt x="17" y="114"/>
                  <a:pt x="16" y="112"/>
                  <a:pt x="13" y="112"/>
                </a:cubicBezTo>
                <a:close/>
                <a:moveTo>
                  <a:pt x="13" y="176"/>
                </a:moveTo>
                <a:cubicBezTo>
                  <a:pt x="11" y="176"/>
                  <a:pt x="9" y="178"/>
                  <a:pt x="9" y="180"/>
                </a:cubicBezTo>
                <a:cubicBezTo>
                  <a:pt x="9" y="182"/>
                  <a:pt x="11" y="184"/>
                  <a:pt x="13" y="184"/>
                </a:cubicBezTo>
                <a:cubicBezTo>
                  <a:pt x="16" y="184"/>
                  <a:pt x="17" y="182"/>
                  <a:pt x="17" y="180"/>
                </a:cubicBezTo>
                <a:cubicBezTo>
                  <a:pt x="17" y="178"/>
                  <a:pt x="16" y="176"/>
                  <a:pt x="13" y="176"/>
                </a:cubicBezTo>
                <a:close/>
                <a:moveTo>
                  <a:pt x="13" y="96"/>
                </a:moveTo>
                <a:cubicBezTo>
                  <a:pt x="11" y="96"/>
                  <a:pt x="9" y="98"/>
                  <a:pt x="9" y="100"/>
                </a:cubicBezTo>
                <a:cubicBezTo>
                  <a:pt x="9" y="102"/>
                  <a:pt x="11" y="104"/>
                  <a:pt x="13" y="104"/>
                </a:cubicBezTo>
                <a:cubicBezTo>
                  <a:pt x="16" y="104"/>
                  <a:pt x="17" y="102"/>
                  <a:pt x="17" y="100"/>
                </a:cubicBezTo>
                <a:cubicBezTo>
                  <a:pt x="17" y="98"/>
                  <a:pt x="16" y="96"/>
                  <a:pt x="13" y="96"/>
                </a:cubicBezTo>
                <a:close/>
                <a:moveTo>
                  <a:pt x="13" y="48"/>
                </a:moveTo>
                <a:cubicBezTo>
                  <a:pt x="11" y="48"/>
                  <a:pt x="9" y="50"/>
                  <a:pt x="9" y="52"/>
                </a:cubicBezTo>
                <a:cubicBezTo>
                  <a:pt x="9" y="54"/>
                  <a:pt x="11" y="56"/>
                  <a:pt x="13" y="56"/>
                </a:cubicBezTo>
                <a:cubicBezTo>
                  <a:pt x="16" y="56"/>
                  <a:pt x="17" y="54"/>
                  <a:pt x="17" y="52"/>
                </a:cubicBezTo>
                <a:cubicBezTo>
                  <a:pt x="17" y="50"/>
                  <a:pt x="16" y="48"/>
                  <a:pt x="13" y="48"/>
                </a:cubicBezTo>
                <a:close/>
                <a:moveTo>
                  <a:pt x="13" y="0"/>
                </a:moveTo>
                <a:cubicBezTo>
                  <a:pt x="6" y="0"/>
                  <a:pt x="0" y="7"/>
                  <a:pt x="0" y="14"/>
                </a:cubicBezTo>
                <a:cubicBezTo>
                  <a:pt x="0" y="22"/>
                  <a:pt x="6" y="28"/>
                  <a:pt x="13" y="28"/>
                </a:cubicBezTo>
                <a:cubicBezTo>
                  <a:pt x="21" y="28"/>
                  <a:pt x="27" y="22"/>
                  <a:pt x="27" y="14"/>
                </a:cubicBezTo>
                <a:cubicBezTo>
                  <a:pt x="27" y="7"/>
                  <a:pt x="21" y="0"/>
                  <a:pt x="13" y="0"/>
                </a:cubicBezTo>
                <a:close/>
                <a:moveTo>
                  <a:pt x="13" y="32"/>
                </a:moveTo>
                <a:cubicBezTo>
                  <a:pt x="11" y="32"/>
                  <a:pt x="9" y="34"/>
                  <a:pt x="9" y="36"/>
                </a:cubicBezTo>
                <a:cubicBezTo>
                  <a:pt x="9" y="38"/>
                  <a:pt x="11" y="40"/>
                  <a:pt x="13" y="40"/>
                </a:cubicBezTo>
                <a:cubicBezTo>
                  <a:pt x="16" y="40"/>
                  <a:pt x="17" y="38"/>
                  <a:pt x="17" y="36"/>
                </a:cubicBezTo>
                <a:cubicBezTo>
                  <a:pt x="17" y="34"/>
                  <a:pt x="16" y="32"/>
                  <a:pt x="13" y="32"/>
                </a:cubicBezTo>
                <a:close/>
                <a:moveTo>
                  <a:pt x="13" y="64"/>
                </a:moveTo>
                <a:cubicBezTo>
                  <a:pt x="11" y="64"/>
                  <a:pt x="9" y="66"/>
                  <a:pt x="9" y="68"/>
                </a:cubicBezTo>
                <a:cubicBezTo>
                  <a:pt x="9" y="70"/>
                  <a:pt x="11" y="72"/>
                  <a:pt x="13" y="72"/>
                </a:cubicBezTo>
                <a:cubicBezTo>
                  <a:pt x="16" y="72"/>
                  <a:pt x="17" y="70"/>
                  <a:pt x="17" y="68"/>
                </a:cubicBezTo>
                <a:cubicBezTo>
                  <a:pt x="17" y="66"/>
                  <a:pt x="16" y="64"/>
                  <a:pt x="13" y="64"/>
                </a:cubicBezTo>
                <a:close/>
                <a:moveTo>
                  <a:pt x="13" y="80"/>
                </a:moveTo>
                <a:cubicBezTo>
                  <a:pt x="11" y="80"/>
                  <a:pt x="9" y="82"/>
                  <a:pt x="9" y="84"/>
                </a:cubicBezTo>
                <a:cubicBezTo>
                  <a:pt x="9" y="86"/>
                  <a:pt x="11" y="88"/>
                  <a:pt x="13" y="88"/>
                </a:cubicBezTo>
                <a:cubicBezTo>
                  <a:pt x="16" y="88"/>
                  <a:pt x="17" y="86"/>
                  <a:pt x="17" y="84"/>
                </a:cubicBezTo>
                <a:cubicBezTo>
                  <a:pt x="17" y="82"/>
                  <a:pt x="16" y="80"/>
                  <a:pt x="13" y="80"/>
                </a:cubicBezTo>
                <a:close/>
              </a:path>
            </a:pathLst>
          </a:custGeom>
          <a:solidFill>
            <a:srgbClr val="A6A6A6"/>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nvGrpSpPr>
          <p:cNvPr id="50" name="Group 37"/>
          <p:cNvGrpSpPr/>
          <p:nvPr/>
        </p:nvGrpSpPr>
        <p:grpSpPr>
          <a:xfrm>
            <a:off x="6220829" y="3689929"/>
            <a:ext cx="1177147" cy="1749413"/>
            <a:chOff x="4841876" y="3940175"/>
            <a:chExt cx="1260475" cy="1873250"/>
          </a:xfrm>
          <a:solidFill>
            <a:srgbClr val="5577D1"/>
          </a:solidFill>
        </p:grpSpPr>
        <p:sp>
          <p:nvSpPr>
            <p:cNvPr id="51" name="Freeform 1320"/>
            <p:cNvSpPr/>
            <p:nvPr/>
          </p:nvSpPr>
          <p:spPr bwMode="auto">
            <a:xfrm>
              <a:off x="5524501" y="3940175"/>
              <a:ext cx="130175" cy="1400175"/>
            </a:xfrm>
            <a:custGeom>
              <a:avLst/>
              <a:gdLst>
                <a:gd name="T0" fmla="*/ 20 w 41"/>
                <a:gd name="T1" fmla="*/ 441 h 441"/>
                <a:gd name="T2" fmla="*/ 0 w 41"/>
                <a:gd name="T3" fmla="*/ 421 h 441"/>
                <a:gd name="T4" fmla="*/ 0 w 41"/>
                <a:gd name="T5" fmla="*/ 20 h 441"/>
                <a:gd name="T6" fmla="*/ 20 w 41"/>
                <a:gd name="T7" fmla="*/ 0 h 441"/>
                <a:gd name="T8" fmla="*/ 41 w 41"/>
                <a:gd name="T9" fmla="*/ 20 h 441"/>
                <a:gd name="T10" fmla="*/ 41 w 41"/>
                <a:gd name="T11" fmla="*/ 421 h 441"/>
                <a:gd name="T12" fmla="*/ 20 w 41"/>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41" h="441">
                  <a:moveTo>
                    <a:pt x="20" y="441"/>
                  </a:moveTo>
                  <a:cubicBezTo>
                    <a:pt x="9" y="441"/>
                    <a:pt x="0" y="432"/>
                    <a:pt x="0" y="421"/>
                  </a:cubicBezTo>
                  <a:cubicBezTo>
                    <a:pt x="0" y="20"/>
                    <a:pt x="0" y="20"/>
                    <a:pt x="0" y="20"/>
                  </a:cubicBezTo>
                  <a:cubicBezTo>
                    <a:pt x="0" y="9"/>
                    <a:pt x="9" y="0"/>
                    <a:pt x="20" y="0"/>
                  </a:cubicBezTo>
                  <a:cubicBezTo>
                    <a:pt x="32" y="0"/>
                    <a:pt x="41" y="9"/>
                    <a:pt x="41" y="20"/>
                  </a:cubicBezTo>
                  <a:cubicBezTo>
                    <a:pt x="41" y="421"/>
                    <a:pt x="41" y="421"/>
                    <a:pt x="41" y="421"/>
                  </a:cubicBezTo>
                  <a:cubicBezTo>
                    <a:pt x="41" y="432"/>
                    <a:pt x="32" y="441"/>
                    <a:pt x="20" y="441"/>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54" name="Freeform 1321"/>
            <p:cNvSpPr/>
            <p:nvPr/>
          </p:nvSpPr>
          <p:spPr bwMode="auto">
            <a:xfrm>
              <a:off x="5299076" y="4086225"/>
              <a:ext cx="577850" cy="1489075"/>
            </a:xfrm>
            <a:custGeom>
              <a:avLst/>
              <a:gdLst>
                <a:gd name="T0" fmla="*/ 91 w 182"/>
                <a:gd name="T1" fmla="*/ 469 h 469"/>
                <a:gd name="T2" fmla="*/ 0 w 182"/>
                <a:gd name="T3" fmla="*/ 378 h 469"/>
                <a:gd name="T4" fmla="*/ 0 w 182"/>
                <a:gd name="T5" fmla="*/ 40 h 469"/>
                <a:gd name="T6" fmla="*/ 21 w 182"/>
                <a:gd name="T7" fmla="*/ 20 h 469"/>
                <a:gd name="T8" fmla="*/ 41 w 182"/>
                <a:gd name="T9" fmla="*/ 40 h 469"/>
                <a:gd name="T10" fmla="*/ 41 w 182"/>
                <a:gd name="T11" fmla="*/ 378 h 469"/>
                <a:gd name="T12" fmla="*/ 91 w 182"/>
                <a:gd name="T13" fmla="*/ 429 h 469"/>
                <a:gd name="T14" fmla="*/ 142 w 182"/>
                <a:gd name="T15" fmla="*/ 378 h 469"/>
                <a:gd name="T16" fmla="*/ 142 w 182"/>
                <a:gd name="T17" fmla="*/ 20 h 469"/>
                <a:gd name="T18" fmla="*/ 162 w 182"/>
                <a:gd name="T19" fmla="*/ 0 h 469"/>
                <a:gd name="T20" fmla="*/ 182 w 182"/>
                <a:gd name="T21" fmla="*/ 20 h 469"/>
                <a:gd name="T22" fmla="*/ 182 w 182"/>
                <a:gd name="T23" fmla="*/ 378 h 469"/>
                <a:gd name="T24" fmla="*/ 91 w 182"/>
                <a:gd name="T2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469">
                  <a:moveTo>
                    <a:pt x="91" y="469"/>
                  </a:moveTo>
                  <a:cubicBezTo>
                    <a:pt x="41" y="469"/>
                    <a:pt x="0" y="428"/>
                    <a:pt x="0" y="378"/>
                  </a:cubicBezTo>
                  <a:cubicBezTo>
                    <a:pt x="0" y="40"/>
                    <a:pt x="0" y="40"/>
                    <a:pt x="0" y="40"/>
                  </a:cubicBezTo>
                  <a:cubicBezTo>
                    <a:pt x="0" y="29"/>
                    <a:pt x="9" y="20"/>
                    <a:pt x="21" y="20"/>
                  </a:cubicBezTo>
                  <a:cubicBezTo>
                    <a:pt x="32" y="20"/>
                    <a:pt x="41" y="29"/>
                    <a:pt x="41" y="40"/>
                  </a:cubicBezTo>
                  <a:cubicBezTo>
                    <a:pt x="41" y="378"/>
                    <a:pt x="41" y="378"/>
                    <a:pt x="41" y="378"/>
                  </a:cubicBezTo>
                  <a:cubicBezTo>
                    <a:pt x="41" y="406"/>
                    <a:pt x="64" y="429"/>
                    <a:pt x="91" y="429"/>
                  </a:cubicBezTo>
                  <a:cubicBezTo>
                    <a:pt x="119" y="429"/>
                    <a:pt x="142" y="406"/>
                    <a:pt x="142" y="378"/>
                  </a:cubicBezTo>
                  <a:cubicBezTo>
                    <a:pt x="142" y="20"/>
                    <a:pt x="142" y="20"/>
                    <a:pt x="142" y="20"/>
                  </a:cubicBezTo>
                  <a:cubicBezTo>
                    <a:pt x="142" y="9"/>
                    <a:pt x="151" y="0"/>
                    <a:pt x="162" y="0"/>
                  </a:cubicBezTo>
                  <a:cubicBezTo>
                    <a:pt x="173" y="0"/>
                    <a:pt x="182" y="9"/>
                    <a:pt x="182" y="20"/>
                  </a:cubicBezTo>
                  <a:cubicBezTo>
                    <a:pt x="182" y="378"/>
                    <a:pt x="182" y="378"/>
                    <a:pt x="182" y="378"/>
                  </a:cubicBezTo>
                  <a:cubicBezTo>
                    <a:pt x="182" y="428"/>
                    <a:pt x="142" y="469"/>
                    <a:pt x="91" y="469"/>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56" name="Freeform 1322"/>
            <p:cNvSpPr/>
            <p:nvPr/>
          </p:nvSpPr>
          <p:spPr bwMode="auto">
            <a:xfrm>
              <a:off x="4841876" y="4327525"/>
              <a:ext cx="1260475" cy="1485900"/>
            </a:xfrm>
            <a:custGeom>
              <a:avLst/>
              <a:gdLst>
                <a:gd name="T0" fmla="*/ 235 w 397"/>
                <a:gd name="T1" fmla="*/ 468 h 468"/>
                <a:gd name="T2" fmla="*/ 74 w 397"/>
                <a:gd name="T3" fmla="*/ 306 h 468"/>
                <a:gd name="T4" fmla="*/ 74 w 397"/>
                <a:gd name="T5" fmla="*/ 241 h 468"/>
                <a:gd name="T6" fmla="*/ 21 w 397"/>
                <a:gd name="T7" fmla="*/ 188 h 468"/>
                <a:gd name="T8" fmla="*/ 0 w 397"/>
                <a:gd name="T9" fmla="*/ 168 h 468"/>
                <a:gd name="T10" fmla="*/ 21 w 397"/>
                <a:gd name="T11" fmla="*/ 147 h 468"/>
                <a:gd name="T12" fmla="*/ 114 w 397"/>
                <a:gd name="T13" fmla="*/ 241 h 468"/>
                <a:gd name="T14" fmla="*/ 114 w 397"/>
                <a:gd name="T15" fmla="*/ 306 h 468"/>
                <a:gd name="T16" fmla="*/ 235 w 397"/>
                <a:gd name="T17" fmla="*/ 427 h 468"/>
                <a:gd name="T18" fmla="*/ 356 w 397"/>
                <a:gd name="T19" fmla="*/ 306 h 468"/>
                <a:gd name="T20" fmla="*/ 356 w 397"/>
                <a:gd name="T21" fmla="*/ 21 h 468"/>
                <a:gd name="T22" fmla="*/ 377 w 397"/>
                <a:gd name="T23" fmla="*/ 0 h 468"/>
                <a:gd name="T24" fmla="*/ 397 w 397"/>
                <a:gd name="T25" fmla="*/ 21 h 468"/>
                <a:gd name="T26" fmla="*/ 397 w 397"/>
                <a:gd name="T27" fmla="*/ 306 h 468"/>
                <a:gd name="T28" fmla="*/ 235 w 397"/>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468">
                  <a:moveTo>
                    <a:pt x="235" y="468"/>
                  </a:moveTo>
                  <a:cubicBezTo>
                    <a:pt x="146" y="468"/>
                    <a:pt x="74" y="395"/>
                    <a:pt x="74" y="306"/>
                  </a:cubicBezTo>
                  <a:cubicBezTo>
                    <a:pt x="74" y="241"/>
                    <a:pt x="74" y="241"/>
                    <a:pt x="74" y="241"/>
                  </a:cubicBezTo>
                  <a:cubicBezTo>
                    <a:pt x="74" y="212"/>
                    <a:pt x="50" y="188"/>
                    <a:pt x="21" y="188"/>
                  </a:cubicBezTo>
                  <a:cubicBezTo>
                    <a:pt x="9" y="188"/>
                    <a:pt x="0" y="179"/>
                    <a:pt x="0" y="168"/>
                  </a:cubicBezTo>
                  <a:cubicBezTo>
                    <a:pt x="0" y="156"/>
                    <a:pt x="9" y="147"/>
                    <a:pt x="21" y="147"/>
                  </a:cubicBezTo>
                  <a:cubicBezTo>
                    <a:pt x="72" y="147"/>
                    <a:pt x="114" y="189"/>
                    <a:pt x="114" y="241"/>
                  </a:cubicBezTo>
                  <a:cubicBezTo>
                    <a:pt x="114" y="306"/>
                    <a:pt x="114" y="306"/>
                    <a:pt x="114" y="306"/>
                  </a:cubicBezTo>
                  <a:cubicBezTo>
                    <a:pt x="114" y="373"/>
                    <a:pt x="168" y="427"/>
                    <a:pt x="235" y="427"/>
                  </a:cubicBezTo>
                  <a:cubicBezTo>
                    <a:pt x="302" y="427"/>
                    <a:pt x="356" y="373"/>
                    <a:pt x="356" y="306"/>
                  </a:cubicBezTo>
                  <a:cubicBezTo>
                    <a:pt x="356" y="21"/>
                    <a:pt x="356" y="21"/>
                    <a:pt x="356" y="21"/>
                  </a:cubicBezTo>
                  <a:cubicBezTo>
                    <a:pt x="356" y="9"/>
                    <a:pt x="366" y="0"/>
                    <a:pt x="377" y="0"/>
                  </a:cubicBezTo>
                  <a:cubicBezTo>
                    <a:pt x="388" y="0"/>
                    <a:pt x="397" y="9"/>
                    <a:pt x="397" y="21"/>
                  </a:cubicBezTo>
                  <a:cubicBezTo>
                    <a:pt x="397" y="306"/>
                    <a:pt x="397" y="306"/>
                    <a:pt x="397" y="306"/>
                  </a:cubicBezTo>
                  <a:cubicBezTo>
                    <a:pt x="397" y="395"/>
                    <a:pt x="325" y="468"/>
                    <a:pt x="235" y="468"/>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sp>
        <p:nvSpPr>
          <p:cNvPr id="57" name="Freeform 1323"/>
          <p:cNvSpPr>
            <a:spLocks noEditPoints="1"/>
          </p:cNvSpPr>
          <p:nvPr/>
        </p:nvSpPr>
        <p:spPr bwMode="auto">
          <a:xfrm>
            <a:off x="8775268" y="3132489"/>
            <a:ext cx="83023" cy="593021"/>
          </a:xfrm>
          <a:custGeom>
            <a:avLst/>
            <a:gdLst>
              <a:gd name="T0" fmla="*/ 14 w 28"/>
              <a:gd name="T1" fmla="*/ 144 h 200"/>
              <a:gd name="T2" fmla="*/ 10 w 28"/>
              <a:gd name="T3" fmla="*/ 148 h 200"/>
              <a:gd name="T4" fmla="*/ 14 w 28"/>
              <a:gd name="T5" fmla="*/ 152 h 200"/>
              <a:gd name="T6" fmla="*/ 18 w 28"/>
              <a:gd name="T7" fmla="*/ 148 h 200"/>
              <a:gd name="T8" fmla="*/ 14 w 28"/>
              <a:gd name="T9" fmla="*/ 144 h 200"/>
              <a:gd name="T10" fmla="*/ 14 w 28"/>
              <a:gd name="T11" fmla="*/ 112 h 200"/>
              <a:gd name="T12" fmla="*/ 10 w 28"/>
              <a:gd name="T13" fmla="*/ 116 h 200"/>
              <a:gd name="T14" fmla="*/ 14 w 28"/>
              <a:gd name="T15" fmla="*/ 120 h 200"/>
              <a:gd name="T16" fmla="*/ 18 w 28"/>
              <a:gd name="T17" fmla="*/ 116 h 200"/>
              <a:gd name="T18" fmla="*/ 14 w 28"/>
              <a:gd name="T19" fmla="*/ 112 h 200"/>
              <a:gd name="T20" fmla="*/ 14 w 28"/>
              <a:gd name="T21" fmla="*/ 128 h 200"/>
              <a:gd name="T22" fmla="*/ 10 w 28"/>
              <a:gd name="T23" fmla="*/ 132 h 200"/>
              <a:gd name="T24" fmla="*/ 14 w 28"/>
              <a:gd name="T25" fmla="*/ 136 h 200"/>
              <a:gd name="T26" fmla="*/ 18 w 28"/>
              <a:gd name="T27" fmla="*/ 132 h 200"/>
              <a:gd name="T28" fmla="*/ 14 w 28"/>
              <a:gd name="T29" fmla="*/ 128 h 200"/>
              <a:gd name="T30" fmla="*/ 14 w 28"/>
              <a:gd name="T31" fmla="*/ 160 h 200"/>
              <a:gd name="T32" fmla="*/ 10 w 28"/>
              <a:gd name="T33" fmla="*/ 164 h 200"/>
              <a:gd name="T34" fmla="*/ 14 w 28"/>
              <a:gd name="T35" fmla="*/ 168 h 200"/>
              <a:gd name="T36" fmla="*/ 18 w 28"/>
              <a:gd name="T37" fmla="*/ 164 h 200"/>
              <a:gd name="T38" fmla="*/ 14 w 28"/>
              <a:gd name="T39" fmla="*/ 160 h 200"/>
              <a:gd name="T40" fmla="*/ 14 w 28"/>
              <a:gd name="T41" fmla="*/ 176 h 200"/>
              <a:gd name="T42" fmla="*/ 10 w 28"/>
              <a:gd name="T43" fmla="*/ 180 h 200"/>
              <a:gd name="T44" fmla="*/ 14 w 28"/>
              <a:gd name="T45" fmla="*/ 184 h 200"/>
              <a:gd name="T46" fmla="*/ 18 w 28"/>
              <a:gd name="T47" fmla="*/ 180 h 200"/>
              <a:gd name="T48" fmla="*/ 14 w 28"/>
              <a:gd name="T49" fmla="*/ 176 h 200"/>
              <a:gd name="T50" fmla="*/ 14 w 28"/>
              <a:gd name="T51" fmla="*/ 192 h 200"/>
              <a:gd name="T52" fmla="*/ 10 w 28"/>
              <a:gd name="T53" fmla="*/ 196 h 200"/>
              <a:gd name="T54" fmla="*/ 14 w 28"/>
              <a:gd name="T55" fmla="*/ 200 h 200"/>
              <a:gd name="T56" fmla="*/ 18 w 28"/>
              <a:gd name="T57" fmla="*/ 196 h 200"/>
              <a:gd name="T58" fmla="*/ 14 w 28"/>
              <a:gd name="T59" fmla="*/ 192 h 200"/>
              <a:gd name="T60" fmla="*/ 14 w 28"/>
              <a:gd name="T61" fmla="*/ 32 h 200"/>
              <a:gd name="T62" fmla="*/ 10 w 28"/>
              <a:gd name="T63" fmla="*/ 36 h 200"/>
              <a:gd name="T64" fmla="*/ 14 w 28"/>
              <a:gd name="T65" fmla="*/ 40 h 200"/>
              <a:gd name="T66" fmla="*/ 18 w 28"/>
              <a:gd name="T67" fmla="*/ 36 h 200"/>
              <a:gd name="T68" fmla="*/ 14 w 28"/>
              <a:gd name="T69" fmla="*/ 32 h 200"/>
              <a:gd name="T70" fmla="*/ 14 w 28"/>
              <a:gd name="T71" fmla="*/ 96 h 200"/>
              <a:gd name="T72" fmla="*/ 10 w 28"/>
              <a:gd name="T73" fmla="*/ 100 h 200"/>
              <a:gd name="T74" fmla="*/ 14 w 28"/>
              <a:gd name="T75" fmla="*/ 104 h 200"/>
              <a:gd name="T76" fmla="*/ 18 w 28"/>
              <a:gd name="T77" fmla="*/ 100 h 200"/>
              <a:gd name="T78" fmla="*/ 14 w 28"/>
              <a:gd name="T79" fmla="*/ 96 h 200"/>
              <a:gd name="T80" fmla="*/ 14 w 28"/>
              <a:gd name="T81" fmla="*/ 48 h 200"/>
              <a:gd name="T82" fmla="*/ 10 w 28"/>
              <a:gd name="T83" fmla="*/ 52 h 200"/>
              <a:gd name="T84" fmla="*/ 14 w 28"/>
              <a:gd name="T85" fmla="*/ 56 h 200"/>
              <a:gd name="T86" fmla="*/ 18 w 28"/>
              <a:gd name="T87" fmla="*/ 52 h 200"/>
              <a:gd name="T88" fmla="*/ 14 w 28"/>
              <a:gd name="T89" fmla="*/ 48 h 200"/>
              <a:gd name="T90" fmla="*/ 14 w 28"/>
              <a:gd name="T91" fmla="*/ 0 h 200"/>
              <a:gd name="T92" fmla="*/ 0 w 28"/>
              <a:gd name="T93" fmla="*/ 14 h 200"/>
              <a:gd name="T94" fmla="*/ 14 w 28"/>
              <a:gd name="T95" fmla="*/ 28 h 200"/>
              <a:gd name="T96" fmla="*/ 28 w 28"/>
              <a:gd name="T97" fmla="*/ 14 h 200"/>
              <a:gd name="T98" fmla="*/ 14 w 28"/>
              <a:gd name="T99" fmla="*/ 0 h 200"/>
              <a:gd name="T100" fmla="*/ 14 w 28"/>
              <a:gd name="T101" fmla="*/ 64 h 200"/>
              <a:gd name="T102" fmla="*/ 10 w 28"/>
              <a:gd name="T103" fmla="*/ 68 h 200"/>
              <a:gd name="T104" fmla="*/ 14 w 28"/>
              <a:gd name="T105" fmla="*/ 72 h 200"/>
              <a:gd name="T106" fmla="*/ 18 w 28"/>
              <a:gd name="T107" fmla="*/ 68 h 200"/>
              <a:gd name="T108" fmla="*/ 14 w 28"/>
              <a:gd name="T109" fmla="*/ 64 h 200"/>
              <a:gd name="T110" fmla="*/ 14 w 28"/>
              <a:gd name="T111" fmla="*/ 80 h 200"/>
              <a:gd name="T112" fmla="*/ 10 w 28"/>
              <a:gd name="T113" fmla="*/ 84 h 200"/>
              <a:gd name="T114" fmla="*/ 14 w 28"/>
              <a:gd name="T115" fmla="*/ 88 h 200"/>
              <a:gd name="T116" fmla="*/ 18 w 28"/>
              <a:gd name="T117" fmla="*/ 84 h 200"/>
              <a:gd name="T118" fmla="*/ 14 w 28"/>
              <a:gd name="T119"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200">
                <a:moveTo>
                  <a:pt x="14" y="144"/>
                </a:moveTo>
                <a:cubicBezTo>
                  <a:pt x="12" y="144"/>
                  <a:pt x="10" y="146"/>
                  <a:pt x="10" y="148"/>
                </a:cubicBezTo>
                <a:cubicBezTo>
                  <a:pt x="10" y="150"/>
                  <a:pt x="12" y="152"/>
                  <a:pt x="14" y="152"/>
                </a:cubicBezTo>
                <a:cubicBezTo>
                  <a:pt x="16" y="152"/>
                  <a:pt x="18" y="150"/>
                  <a:pt x="18" y="148"/>
                </a:cubicBezTo>
                <a:cubicBezTo>
                  <a:pt x="18" y="146"/>
                  <a:pt x="16" y="144"/>
                  <a:pt x="14" y="144"/>
                </a:cubicBezTo>
                <a:close/>
                <a:moveTo>
                  <a:pt x="14" y="112"/>
                </a:moveTo>
                <a:cubicBezTo>
                  <a:pt x="12" y="112"/>
                  <a:pt x="10" y="114"/>
                  <a:pt x="10" y="116"/>
                </a:cubicBezTo>
                <a:cubicBezTo>
                  <a:pt x="10" y="118"/>
                  <a:pt x="12" y="120"/>
                  <a:pt x="14" y="120"/>
                </a:cubicBezTo>
                <a:cubicBezTo>
                  <a:pt x="16" y="120"/>
                  <a:pt x="18" y="118"/>
                  <a:pt x="18" y="116"/>
                </a:cubicBezTo>
                <a:cubicBezTo>
                  <a:pt x="18" y="114"/>
                  <a:pt x="16" y="112"/>
                  <a:pt x="14" y="112"/>
                </a:cubicBezTo>
                <a:close/>
                <a:moveTo>
                  <a:pt x="14" y="128"/>
                </a:moveTo>
                <a:cubicBezTo>
                  <a:pt x="12" y="128"/>
                  <a:pt x="10" y="130"/>
                  <a:pt x="10" y="132"/>
                </a:cubicBezTo>
                <a:cubicBezTo>
                  <a:pt x="10" y="134"/>
                  <a:pt x="12" y="136"/>
                  <a:pt x="14" y="136"/>
                </a:cubicBezTo>
                <a:cubicBezTo>
                  <a:pt x="16" y="136"/>
                  <a:pt x="18" y="134"/>
                  <a:pt x="18" y="132"/>
                </a:cubicBezTo>
                <a:cubicBezTo>
                  <a:pt x="18" y="130"/>
                  <a:pt x="16" y="128"/>
                  <a:pt x="14" y="128"/>
                </a:cubicBezTo>
                <a:close/>
                <a:moveTo>
                  <a:pt x="14" y="160"/>
                </a:moveTo>
                <a:cubicBezTo>
                  <a:pt x="12" y="160"/>
                  <a:pt x="10" y="162"/>
                  <a:pt x="10" y="164"/>
                </a:cubicBezTo>
                <a:cubicBezTo>
                  <a:pt x="10" y="166"/>
                  <a:pt x="12" y="168"/>
                  <a:pt x="14" y="168"/>
                </a:cubicBezTo>
                <a:cubicBezTo>
                  <a:pt x="16" y="168"/>
                  <a:pt x="18" y="166"/>
                  <a:pt x="18" y="164"/>
                </a:cubicBezTo>
                <a:cubicBezTo>
                  <a:pt x="18" y="162"/>
                  <a:pt x="16" y="160"/>
                  <a:pt x="14" y="160"/>
                </a:cubicBezTo>
                <a:close/>
                <a:moveTo>
                  <a:pt x="14" y="176"/>
                </a:moveTo>
                <a:cubicBezTo>
                  <a:pt x="12" y="176"/>
                  <a:pt x="10" y="178"/>
                  <a:pt x="10" y="180"/>
                </a:cubicBezTo>
                <a:cubicBezTo>
                  <a:pt x="10" y="182"/>
                  <a:pt x="12" y="184"/>
                  <a:pt x="14" y="184"/>
                </a:cubicBezTo>
                <a:cubicBezTo>
                  <a:pt x="16" y="184"/>
                  <a:pt x="18" y="182"/>
                  <a:pt x="18" y="180"/>
                </a:cubicBezTo>
                <a:cubicBezTo>
                  <a:pt x="18" y="178"/>
                  <a:pt x="16" y="176"/>
                  <a:pt x="14" y="176"/>
                </a:cubicBezTo>
                <a:close/>
                <a:moveTo>
                  <a:pt x="14" y="192"/>
                </a:moveTo>
                <a:cubicBezTo>
                  <a:pt x="12" y="192"/>
                  <a:pt x="10" y="194"/>
                  <a:pt x="10" y="196"/>
                </a:cubicBezTo>
                <a:cubicBezTo>
                  <a:pt x="10" y="198"/>
                  <a:pt x="12" y="200"/>
                  <a:pt x="14" y="200"/>
                </a:cubicBezTo>
                <a:cubicBezTo>
                  <a:pt x="16" y="200"/>
                  <a:pt x="18" y="198"/>
                  <a:pt x="18" y="196"/>
                </a:cubicBezTo>
                <a:cubicBezTo>
                  <a:pt x="18" y="194"/>
                  <a:pt x="16" y="192"/>
                  <a:pt x="14" y="192"/>
                </a:cubicBezTo>
                <a:close/>
                <a:moveTo>
                  <a:pt x="14" y="32"/>
                </a:moveTo>
                <a:cubicBezTo>
                  <a:pt x="12" y="32"/>
                  <a:pt x="10" y="34"/>
                  <a:pt x="10" y="36"/>
                </a:cubicBezTo>
                <a:cubicBezTo>
                  <a:pt x="10" y="38"/>
                  <a:pt x="12" y="40"/>
                  <a:pt x="14" y="40"/>
                </a:cubicBezTo>
                <a:cubicBezTo>
                  <a:pt x="16" y="40"/>
                  <a:pt x="18" y="38"/>
                  <a:pt x="18" y="36"/>
                </a:cubicBezTo>
                <a:cubicBezTo>
                  <a:pt x="18" y="34"/>
                  <a:pt x="16" y="32"/>
                  <a:pt x="14" y="32"/>
                </a:cubicBezTo>
                <a:close/>
                <a:moveTo>
                  <a:pt x="14" y="96"/>
                </a:moveTo>
                <a:cubicBezTo>
                  <a:pt x="12" y="96"/>
                  <a:pt x="10" y="98"/>
                  <a:pt x="10" y="100"/>
                </a:cubicBezTo>
                <a:cubicBezTo>
                  <a:pt x="10" y="102"/>
                  <a:pt x="12" y="104"/>
                  <a:pt x="14" y="104"/>
                </a:cubicBezTo>
                <a:cubicBezTo>
                  <a:pt x="16" y="104"/>
                  <a:pt x="18" y="102"/>
                  <a:pt x="18" y="100"/>
                </a:cubicBezTo>
                <a:cubicBezTo>
                  <a:pt x="18" y="98"/>
                  <a:pt x="16" y="96"/>
                  <a:pt x="14" y="96"/>
                </a:cubicBezTo>
                <a:close/>
                <a:moveTo>
                  <a:pt x="14" y="48"/>
                </a:moveTo>
                <a:cubicBezTo>
                  <a:pt x="12" y="48"/>
                  <a:pt x="10" y="50"/>
                  <a:pt x="10" y="52"/>
                </a:cubicBezTo>
                <a:cubicBezTo>
                  <a:pt x="10" y="54"/>
                  <a:pt x="12" y="56"/>
                  <a:pt x="14" y="56"/>
                </a:cubicBezTo>
                <a:cubicBezTo>
                  <a:pt x="16" y="56"/>
                  <a:pt x="18" y="54"/>
                  <a:pt x="18" y="52"/>
                </a:cubicBezTo>
                <a:cubicBezTo>
                  <a:pt x="18" y="50"/>
                  <a:pt x="16" y="48"/>
                  <a:pt x="14" y="48"/>
                </a:cubicBezTo>
                <a:close/>
                <a:moveTo>
                  <a:pt x="14" y="0"/>
                </a:moveTo>
                <a:cubicBezTo>
                  <a:pt x="6" y="0"/>
                  <a:pt x="0" y="7"/>
                  <a:pt x="0" y="14"/>
                </a:cubicBezTo>
                <a:cubicBezTo>
                  <a:pt x="0" y="22"/>
                  <a:pt x="6" y="28"/>
                  <a:pt x="14" y="28"/>
                </a:cubicBezTo>
                <a:cubicBezTo>
                  <a:pt x="21" y="28"/>
                  <a:pt x="28" y="22"/>
                  <a:pt x="28" y="14"/>
                </a:cubicBezTo>
                <a:cubicBezTo>
                  <a:pt x="28" y="7"/>
                  <a:pt x="21" y="0"/>
                  <a:pt x="14" y="0"/>
                </a:cubicBezTo>
                <a:close/>
                <a:moveTo>
                  <a:pt x="14" y="64"/>
                </a:moveTo>
                <a:cubicBezTo>
                  <a:pt x="12" y="64"/>
                  <a:pt x="10" y="66"/>
                  <a:pt x="10" y="68"/>
                </a:cubicBezTo>
                <a:cubicBezTo>
                  <a:pt x="10" y="70"/>
                  <a:pt x="12" y="72"/>
                  <a:pt x="14" y="72"/>
                </a:cubicBezTo>
                <a:cubicBezTo>
                  <a:pt x="16" y="72"/>
                  <a:pt x="18" y="70"/>
                  <a:pt x="18" y="68"/>
                </a:cubicBezTo>
                <a:cubicBezTo>
                  <a:pt x="18" y="66"/>
                  <a:pt x="16" y="64"/>
                  <a:pt x="14" y="64"/>
                </a:cubicBezTo>
                <a:close/>
                <a:moveTo>
                  <a:pt x="14" y="80"/>
                </a:moveTo>
                <a:cubicBezTo>
                  <a:pt x="12" y="80"/>
                  <a:pt x="10" y="82"/>
                  <a:pt x="10" y="84"/>
                </a:cubicBezTo>
                <a:cubicBezTo>
                  <a:pt x="10" y="86"/>
                  <a:pt x="12" y="88"/>
                  <a:pt x="14" y="88"/>
                </a:cubicBezTo>
                <a:cubicBezTo>
                  <a:pt x="16" y="88"/>
                  <a:pt x="18" y="86"/>
                  <a:pt x="18" y="84"/>
                </a:cubicBezTo>
                <a:cubicBezTo>
                  <a:pt x="18" y="82"/>
                  <a:pt x="16" y="80"/>
                  <a:pt x="14" y="80"/>
                </a:cubicBezTo>
                <a:close/>
              </a:path>
            </a:pathLst>
          </a:custGeom>
          <a:solidFill>
            <a:srgbClr val="A6A6A6"/>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nvGrpSpPr>
          <p:cNvPr id="58" name="Group 42"/>
          <p:cNvGrpSpPr/>
          <p:nvPr/>
        </p:nvGrpSpPr>
        <p:grpSpPr>
          <a:xfrm>
            <a:off x="8119980" y="3689929"/>
            <a:ext cx="1177147" cy="1749413"/>
            <a:chOff x="6875463" y="3940175"/>
            <a:chExt cx="1260475" cy="1873250"/>
          </a:xfrm>
          <a:solidFill>
            <a:srgbClr val="2A3F74"/>
          </a:solidFill>
        </p:grpSpPr>
        <p:sp>
          <p:nvSpPr>
            <p:cNvPr id="59" name="Freeform 1324"/>
            <p:cNvSpPr/>
            <p:nvPr/>
          </p:nvSpPr>
          <p:spPr bwMode="auto">
            <a:xfrm>
              <a:off x="7558088" y="3940175"/>
              <a:ext cx="127000" cy="1400175"/>
            </a:xfrm>
            <a:custGeom>
              <a:avLst/>
              <a:gdLst>
                <a:gd name="T0" fmla="*/ 20 w 40"/>
                <a:gd name="T1" fmla="*/ 441 h 441"/>
                <a:gd name="T2" fmla="*/ 0 w 40"/>
                <a:gd name="T3" fmla="*/ 421 h 441"/>
                <a:gd name="T4" fmla="*/ 0 w 40"/>
                <a:gd name="T5" fmla="*/ 20 h 441"/>
                <a:gd name="T6" fmla="*/ 20 w 40"/>
                <a:gd name="T7" fmla="*/ 0 h 441"/>
                <a:gd name="T8" fmla="*/ 40 w 40"/>
                <a:gd name="T9" fmla="*/ 20 h 441"/>
                <a:gd name="T10" fmla="*/ 40 w 40"/>
                <a:gd name="T11" fmla="*/ 421 h 441"/>
                <a:gd name="T12" fmla="*/ 20 w 40"/>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40" h="441">
                  <a:moveTo>
                    <a:pt x="20" y="441"/>
                  </a:moveTo>
                  <a:cubicBezTo>
                    <a:pt x="9" y="441"/>
                    <a:pt x="0" y="432"/>
                    <a:pt x="0" y="421"/>
                  </a:cubicBezTo>
                  <a:cubicBezTo>
                    <a:pt x="0" y="20"/>
                    <a:pt x="0" y="20"/>
                    <a:pt x="0" y="20"/>
                  </a:cubicBezTo>
                  <a:cubicBezTo>
                    <a:pt x="0" y="9"/>
                    <a:pt x="9" y="0"/>
                    <a:pt x="20" y="0"/>
                  </a:cubicBezTo>
                  <a:cubicBezTo>
                    <a:pt x="31" y="0"/>
                    <a:pt x="40" y="9"/>
                    <a:pt x="40" y="20"/>
                  </a:cubicBezTo>
                  <a:cubicBezTo>
                    <a:pt x="40" y="421"/>
                    <a:pt x="40" y="421"/>
                    <a:pt x="40" y="421"/>
                  </a:cubicBezTo>
                  <a:cubicBezTo>
                    <a:pt x="40" y="432"/>
                    <a:pt x="31" y="441"/>
                    <a:pt x="20" y="441"/>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60" name="Freeform 1325"/>
            <p:cNvSpPr/>
            <p:nvPr/>
          </p:nvSpPr>
          <p:spPr bwMode="auto">
            <a:xfrm>
              <a:off x="7332663" y="4086225"/>
              <a:ext cx="577850" cy="1489075"/>
            </a:xfrm>
            <a:custGeom>
              <a:avLst/>
              <a:gdLst>
                <a:gd name="T0" fmla="*/ 91 w 182"/>
                <a:gd name="T1" fmla="*/ 469 h 469"/>
                <a:gd name="T2" fmla="*/ 0 w 182"/>
                <a:gd name="T3" fmla="*/ 378 h 469"/>
                <a:gd name="T4" fmla="*/ 0 w 182"/>
                <a:gd name="T5" fmla="*/ 40 h 469"/>
                <a:gd name="T6" fmla="*/ 20 w 182"/>
                <a:gd name="T7" fmla="*/ 20 h 469"/>
                <a:gd name="T8" fmla="*/ 41 w 182"/>
                <a:gd name="T9" fmla="*/ 40 h 469"/>
                <a:gd name="T10" fmla="*/ 41 w 182"/>
                <a:gd name="T11" fmla="*/ 378 h 469"/>
                <a:gd name="T12" fmla="*/ 91 w 182"/>
                <a:gd name="T13" fmla="*/ 429 h 469"/>
                <a:gd name="T14" fmla="*/ 141 w 182"/>
                <a:gd name="T15" fmla="*/ 378 h 469"/>
                <a:gd name="T16" fmla="*/ 141 w 182"/>
                <a:gd name="T17" fmla="*/ 20 h 469"/>
                <a:gd name="T18" fmla="*/ 162 w 182"/>
                <a:gd name="T19" fmla="*/ 0 h 469"/>
                <a:gd name="T20" fmla="*/ 182 w 182"/>
                <a:gd name="T21" fmla="*/ 20 h 469"/>
                <a:gd name="T22" fmla="*/ 182 w 182"/>
                <a:gd name="T23" fmla="*/ 378 h 469"/>
                <a:gd name="T24" fmla="*/ 91 w 182"/>
                <a:gd name="T2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469">
                  <a:moveTo>
                    <a:pt x="91" y="469"/>
                  </a:moveTo>
                  <a:cubicBezTo>
                    <a:pt x="41" y="469"/>
                    <a:pt x="0" y="428"/>
                    <a:pt x="0" y="378"/>
                  </a:cubicBezTo>
                  <a:cubicBezTo>
                    <a:pt x="0" y="40"/>
                    <a:pt x="0" y="40"/>
                    <a:pt x="0" y="40"/>
                  </a:cubicBezTo>
                  <a:cubicBezTo>
                    <a:pt x="0" y="29"/>
                    <a:pt x="9" y="20"/>
                    <a:pt x="20" y="20"/>
                  </a:cubicBezTo>
                  <a:cubicBezTo>
                    <a:pt x="31" y="20"/>
                    <a:pt x="41" y="29"/>
                    <a:pt x="41" y="40"/>
                  </a:cubicBezTo>
                  <a:cubicBezTo>
                    <a:pt x="41" y="378"/>
                    <a:pt x="41" y="378"/>
                    <a:pt x="41" y="378"/>
                  </a:cubicBezTo>
                  <a:cubicBezTo>
                    <a:pt x="41" y="406"/>
                    <a:pt x="63" y="429"/>
                    <a:pt x="91" y="429"/>
                  </a:cubicBezTo>
                  <a:cubicBezTo>
                    <a:pt x="119" y="429"/>
                    <a:pt x="141" y="406"/>
                    <a:pt x="141" y="378"/>
                  </a:cubicBezTo>
                  <a:cubicBezTo>
                    <a:pt x="141" y="20"/>
                    <a:pt x="141" y="20"/>
                    <a:pt x="141" y="20"/>
                  </a:cubicBezTo>
                  <a:cubicBezTo>
                    <a:pt x="141" y="9"/>
                    <a:pt x="150" y="0"/>
                    <a:pt x="162" y="0"/>
                  </a:cubicBezTo>
                  <a:cubicBezTo>
                    <a:pt x="173" y="0"/>
                    <a:pt x="182" y="9"/>
                    <a:pt x="182" y="20"/>
                  </a:cubicBezTo>
                  <a:cubicBezTo>
                    <a:pt x="182" y="378"/>
                    <a:pt x="182" y="378"/>
                    <a:pt x="182" y="378"/>
                  </a:cubicBezTo>
                  <a:cubicBezTo>
                    <a:pt x="182" y="428"/>
                    <a:pt x="141" y="469"/>
                    <a:pt x="91" y="469"/>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62" name="Freeform 1326"/>
            <p:cNvSpPr/>
            <p:nvPr/>
          </p:nvSpPr>
          <p:spPr bwMode="auto">
            <a:xfrm>
              <a:off x="6875463" y="4327525"/>
              <a:ext cx="1260475" cy="1485900"/>
            </a:xfrm>
            <a:custGeom>
              <a:avLst/>
              <a:gdLst>
                <a:gd name="T0" fmla="*/ 235 w 397"/>
                <a:gd name="T1" fmla="*/ 468 h 468"/>
                <a:gd name="T2" fmla="*/ 73 w 397"/>
                <a:gd name="T3" fmla="*/ 306 h 468"/>
                <a:gd name="T4" fmla="*/ 73 w 397"/>
                <a:gd name="T5" fmla="*/ 241 h 468"/>
                <a:gd name="T6" fmla="*/ 20 w 397"/>
                <a:gd name="T7" fmla="*/ 188 h 468"/>
                <a:gd name="T8" fmla="*/ 0 w 397"/>
                <a:gd name="T9" fmla="*/ 168 h 468"/>
                <a:gd name="T10" fmla="*/ 20 w 397"/>
                <a:gd name="T11" fmla="*/ 147 h 468"/>
                <a:gd name="T12" fmla="*/ 114 w 397"/>
                <a:gd name="T13" fmla="*/ 241 h 468"/>
                <a:gd name="T14" fmla="*/ 114 w 397"/>
                <a:gd name="T15" fmla="*/ 306 h 468"/>
                <a:gd name="T16" fmla="*/ 235 w 397"/>
                <a:gd name="T17" fmla="*/ 427 h 468"/>
                <a:gd name="T18" fmla="*/ 356 w 397"/>
                <a:gd name="T19" fmla="*/ 306 h 468"/>
                <a:gd name="T20" fmla="*/ 356 w 397"/>
                <a:gd name="T21" fmla="*/ 21 h 468"/>
                <a:gd name="T22" fmla="*/ 376 w 397"/>
                <a:gd name="T23" fmla="*/ 0 h 468"/>
                <a:gd name="T24" fmla="*/ 397 w 397"/>
                <a:gd name="T25" fmla="*/ 21 h 468"/>
                <a:gd name="T26" fmla="*/ 397 w 397"/>
                <a:gd name="T27" fmla="*/ 306 h 468"/>
                <a:gd name="T28" fmla="*/ 235 w 397"/>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468">
                  <a:moveTo>
                    <a:pt x="235" y="468"/>
                  </a:moveTo>
                  <a:cubicBezTo>
                    <a:pt x="146" y="468"/>
                    <a:pt x="73" y="395"/>
                    <a:pt x="73" y="306"/>
                  </a:cubicBezTo>
                  <a:cubicBezTo>
                    <a:pt x="73" y="241"/>
                    <a:pt x="73" y="241"/>
                    <a:pt x="73" y="241"/>
                  </a:cubicBezTo>
                  <a:cubicBezTo>
                    <a:pt x="73" y="212"/>
                    <a:pt x="49" y="188"/>
                    <a:pt x="20" y="188"/>
                  </a:cubicBezTo>
                  <a:cubicBezTo>
                    <a:pt x="9" y="188"/>
                    <a:pt x="0" y="179"/>
                    <a:pt x="0" y="168"/>
                  </a:cubicBezTo>
                  <a:cubicBezTo>
                    <a:pt x="0" y="156"/>
                    <a:pt x="9" y="147"/>
                    <a:pt x="20" y="147"/>
                  </a:cubicBezTo>
                  <a:cubicBezTo>
                    <a:pt x="72" y="147"/>
                    <a:pt x="114" y="189"/>
                    <a:pt x="114" y="241"/>
                  </a:cubicBezTo>
                  <a:cubicBezTo>
                    <a:pt x="114" y="306"/>
                    <a:pt x="114" y="306"/>
                    <a:pt x="114" y="306"/>
                  </a:cubicBezTo>
                  <a:cubicBezTo>
                    <a:pt x="114" y="373"/>
                    <a:pt x="168" y="427"/>
                    <a:pt x="235" y="427"/>
                  </a:cubicBezTo>
                  <a:cubicBezTo>
                    <a:pt x="302" y="427"/>
                    <a:pt x="356" y="373"/>
                    <a:pt x="356" y="306"/>
                  </a:cubicBezTo>
                  <a:cubicBezTo>
                    <a:pt x="356" y="21"/>
                    <a:pt x="356" y="21"/>
                    <a:pt x="356" y="21"/>
                  </a:cubicBezTo>
                  <a:cubicBezTo>
                    <a:pt x="356" y="9"/>
                    <a:pt x="365" y="0"/>
                    <a:pt x="376" y="0"/>
                  </a:cubicBezTo>
                  <a:cubicBezTo>
                    <a:pt x="388" y="0"/>
                    <a:pt x="397" y="9"/>
                    <a:pt x="397" y="21"/>
                  </a:cubicBezTo>
                  <a:cubicBezTo>
                    <a:pt x="397" y="306"/>
                    <a:pt x="397" y="306"/>
                    <a:pt x="397" y="306"/>
                  </a:cubicBezTo>
                  <a:cubicBezTo>
                    <a:pt x="397" y="395"/>
                    <a:pt x="324" y="468"/>
                    <a:pt x="235" y="468"/>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grpSp>
        <p:nvGrpSpPr>
          <p:cNvPr id="53" name="组合 52"/>
          <p:cNvGrpSpPr/>
          <p:nvPr/>
        </p:nvGrpSpPr>
        <p:grpSpPr>
          <a:xfrm>
            <a:off x="74343" y="-18337"/>
            <a:ext cx="6021657" cy="861175"/>
            <a:chOff x="74343" y="-18337"/>
            <a:chExt cx="6021657" cy="861175"/>
          </a:xfrm>
        </p:grpSpPr>
        <p:grpSp>
          <p:nvGrpSpPr>
            <p:cNvPr id="55" name="组合 54"/>
            <p:cNvGrpSpPr/>
            <p:nvPr/>
          </p:nvGrpSpPr>
          <p:grpSpPr>
            <a:xfrm>
              <a:off x="74343" y="-18337"/>
              <a:ext cx="2005677" cy="861175"/>
              <a:chOff x="8521700" y="-18337"/>
              <a:chExt cx="3314701" cy="1564706"/>
            </a:xfrm>
            <a:effectLst/>
          </p:grpSpPr>
          <p:sp>
            <p:nvSpPr>
              <p:cNvPr id="63" name="任意多边形: 形状 62"/>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任意多边形: 形状 63"/>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1" name="文本框 4"/>
            <p:cNvSpPr txBox="1"/>
            <p:nvPr/>
          </p:nvSpPr>
          <p:spPr>
            <a:xfrm>
              <a:off x="1906604" y="263170"/>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cs typeface="+mn-ea"/>
                  <a:sym typeface="+mn-lt"/>
                </a:rPr>
                <a:t>技术要点</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nvGrpSpPr>
          <p:cNvPr id="66" name="组合 65"/>
          <p:cNvGrpSpPr/>
          <p:nvPr/>
        </p:nvGrpSpPr>
        <p:grpSpPr>
          <a:xfrm>
            <a:off x="1916958" y="1721457"/>
            <a:ext cx="2079905" cy="813315"/>
            <a:chOff x="8247077" y="2096819"/>
            <a:chExt cx="2079905" cy="813315"/>
          </a:xfrm>
        </p:grpSpPr>
        <p:sp>
          <p:nvSpPr>
            <p:cNvPr id="67" name="文本框 66"/>
            <p:cNvSpPr txBox="1"/>
            <p:nvPr/>
          </p:nvSpPr>
          <p:spPr>
            <a:xfrm>
              <a:off x="8413813" y="2378770"/>
              <a:ext cx="1857775" cy="531364"/>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cs typeface="+mn-ea"/>
                  <a:sym typeface="+mn-lt"/>
                </a:rPr>
                <a:t>使用图表对原数据集进行特征分析</a:t>
              </a:r>
              <a:endParaRPr lang="en-US" altLang="zh-CN" sz="1200" dirty="0">
                <a:solidFill>
                  <a:schemeClr val="tx1">
                    <a:lumMod val="75000"/>
                    <a:lumOff val="25000"/>
                  </a:schemeClr>
                </a:solidFill>
                <a:cs typeface="+mn-ea"/>
                <a:sym typeface="+mn-lt"/>
              </a:endParaRPr>
            </a:p>
          </p:txBody>
        </p:sp>
        <p:sp>
          <p:nvSpPr>
            <p:cNvPr id="68" name="文本框 67"/>
            <p:cNvSpPr txBox="1"/>
            <p:nvPr/>
          </p:nvSpPr>
          <p:spPr>
            <a:xfrm>
              <a:off x="8247077" y="2096819"/>
              <a:ext cx="2079905" cy="338554"/>
            </a:xfrm>
            <a:prstGeom prst="rect">
              <a:avLst/>
            </a:prstGeom>
            <a:noFill/>
          </p:spPr>
          <p:txBody>
            <a:bodyPr wrap="square" rtlCol="0">
              <a:spAutoFit/>
            </a:bodyPr>
            <a:lstStyle/>
            <a:p>
              <a:pPr algn="ctr"/>
              <a:r>
                <a:rPr lang="en-US" altLang="zh-CN" sz="1600" b="1" dirty="0">
                  <a:solidFill>
                    <a:schemeClr val="tx1">
                      <a:lumMod val="75000"/>
                      <a:lumOff val="25000"/>
                    </a:schemeClr>
                  </a:solidFill>
                  <a:cs typeface="+mn-ea"/>
                  <a:sym typeface="+mn-lt"/>
                </a:rPr>
                <a:t>1.</a:t>
              </a:r>
              <a:r>
                <a:rPr lang="zh-CN" altLang="en-US" sz="1600" b="1" dirty="0">
                  <a:solidFill>
                    <a:schemeClr val="tx1">
                      <a:lumMod val="75000"/>
                      <a:lumOff val="25000"/>
                    </a:schemeClr>
                  </a:solidFill>
                  <a:cs typeface="+mn-ea"/>
                  <a:sym typeface="+mn-lt"/>
                </a:rPr>
                <a:t>数据的特征分析</a:t>
              </a:r>
            </a:p>
          </p:txBody>
        </p:sp>
      </p:grpSp>
      <p:grpSp>
        <p:nvGrpSpPr>
          <p:cNvPr id="69" name="组合 68"/>
          <p:cNvGrpSpPr/>
          <p:nvPr/>
        </p:nvGrpSpPr>
        <p:grpSpPr>
          <a:xfrm>
            <a:off x="3793614" y="1733112"/>
            <a:ext cx="2302386" cy="583854"/>
            <a:chOff x="8155169" y="2096665"/>
            <a:chExt cx="2302386" cy="583854"/>
          </a:xfrm>
        </p:grpSpPr>
        <p:sp>
          <p:nvSpPr>
            <p:cNvPr id="70" name="文本框 69"/>
            <p:cNvSpPr txBox="1"/>
            <p:nvPr/>
          </p:nvSpPr>
          <p:spPr>
            <a:xfrm>
              <a:off x="8413813" y="2378770"/>
              <a:ext cx="1857775" cy="301749"/>
            </a:xfrm>
            <a:prstGeom prst="rect">
              <a:avLst/>
            </a:prstGeom>
            <a:noFill/>
          </p:spPr>
          <p:txBody>
            <a:bodyPr wrap="square" rtlCol="0">
              <a:spAutoFit/>
            </a:bodyPr>
            <a:lstStyle/>
            <a:p>
              <a:pPr algn="ctr">
                <a:lnSpc>
                  <a:spcPct val="125000"/>
                </a:lnSpc>
              </a:pPr>
              <a:r>
                <a:rPr lang="zh-CN" altLang="en-US" sz="1200" dirty="0">
                  <a:solidFill>
                    <a:schemeClr val="tx1">
                      <a:lumMod val="75000"/>
                      <a:lumOff val="25000"/>
                    </a:schemeClr>
                  </a:solidFill>
                  <a:cs typeface="+mn-ea"/>
                  <a:sym typeface="+mn-lt"/>
                </a:rPr>
                <a:t>使用组件进行界面设置</a:t>
              </a:r>
              <a:endParaRPr lang="en-US" altLang="zh-CN" sz="1200" dirty="0">
                <a:solidFill>
                  <a:schemeClr val="tx1">
                    <a:lumMod val="75000"/>
                    <a:lumOff val="25000"/>
                  </a:schemeClr>
                </a:solidFill>
                <a:cs typeface="+mn-ea"/>
                <a:sym typeface="+mn-lt"/>
              </a:endParaRPr>
            </a:p>
          </p:txBody>
        </p:sp>
        <p:sp>
          <p:nvSpPr>
            <p:cNvPr id="71" name="文本框 70"/>
            <p:cNvSpPr txBox="1"/>
            <p:nvPr/>
          </p:nvSpPr>
          <p:spPr>
            <a:xfrm>
              <a:off x="8155169" y="2096665"/>
              <a:ext cx="2302386" cy="338554"/>
            </a:xfrm>
            <a:prstGeom prst="rect">
              <a:avLst/>
            </a:prstGeom>
            <a:noFill/>
          </p:spPr>
          <p:txBody>
            <a:bodyPr wrap="square" rtlCol="0">
              <a:spAutoFit/>
            </a:bodyPr>
            <a:lstStyle/>
            <a:p>
              <a:pPr algn="ctr"/>
              <a:r>
                <a:rPr lang="en-US" altLang="zh-CN" sz="1600" b="1" dirty="0">
                  <a:solidFill>
                    <a:schemeClr val="tx1">
                      <a:lumMod val="75000"/>
                      <a:lumOff val="25000"/>
                    </a:schemeClr>
                  </a:solidFill>
                  <a:cs typeface="+mn-ea"/>
                  <a:sym typeface="+mn-lt"/>
                </a:rPr>
                <a:t>2.</a:t>
              </a:r>
              <a:r>
                <a:rPr lang="zh-CN" altLang="en-US" sz="1600" b="1" dirty="0">
                  <a:solidFill>
                    <a:schemeClr val="tx1">
                      <a:lumMod val="75000"/>
                      <a:lumOff val="25000"/>
                    </a:schemeClr>
                  </a:solidFill>
                  <a:cs typeface="+mn-ea"/>
                  <a:sym typeface="+mn-lt"/>
                </a:rPr>
                <a:t>前端</a:t>
              </a:r>
              <a:r>
                <a:rPr lang="en-US" altLang="zh-CN" sz="1600" b="1" dirty="0">
                  <a:solidFill>
                    <a:schemeClr val="tx1">
                      <a:lumMod val="75000"/>
                      <a:lumOff val="25000"/>
                    </a:schemeClr>
                  </a:solidFill>
                  <a:cs typeface="+mn-ea"/>
                  <a:sym typeface="+mn-lt"/>
                </a:rPr>
                <a:t>Web</a:t>
              </a:r>
              <a:r>
                <a:rPr lang="zh-CN" altLang="en-US" sz="1600" b="1" dirty="0">
                  <a:solidFill>
                    <a:schemeClr val="tx1">
                      <a:lumMod val="75000"/>
                      <a:lumOff val="25000"/>
                    </a:schemeClr>
                  </a:solidFill>
                  <a:cs typeface="+mn-ea"/>
                  <a:sym typeface="+mn-lt"/>
                </a:rPr>
                <a:t>界面的设计</a:t>
              </a:r>
            </a:p>
          </p:txBody>
        </p:sp>
      </p:grpSp>
      <p:sp>
        <p:nvSpPr>
          <p:cNvPr id="74" name="文本框 73"/>
          <p:cNvSpPr txBox="1"/>
          <p:nvPr/>
        </p:nvSpPr>
        <p:spPr>
          <a:xfrm>
            <a:off x="6096000" y="1733323"/>
            <a:ext cx="1748080" cy="584775"/>
          </a:xfrm>
          <a:prstGeom prst="rect">
            <a:avLst/>
          </a:prstGeom>
          <a:noFill/>
        </p:spPr>
        <p:txBody>
          <a:bodyPr wrap="square" rtlCol="0">
            <a:spAutoFit/>
          </a:bodyPr>
          <a:lstStyle/>
          <a:p>
            <a:pPr algn="ctr"/>
            <a:r>
              <a:rPr lang="en-US" altLang="zh-CN" sz="1600" b="1" dirty="0">
                <a:solidFill>
                  <a:schemeClr val="tx1">
                    <a:lumMod val="75000"/>
                    <a:lumOff val="25000"/>
                  </a:schemeClr>
                </a:solidFill>
                <a:cs typeface="+mn-ea"/>
                <a:sym typeface="+mn-lt"/>
              </a:rPr>
              <a:t>3.</a:t>
            </a:r>
            <a:r>
              <a:rPr lang="zh-CN" altLang="en-US" sz="1600" b="1" dirty="0">
                <a:solidFill>
                  <a:schemeClr val="tx1">
                    <a:lumMod val="75000"/>
                    <a:lumOff val="25000"/>
                  </a:schemeClr>
                </a:solidFill>
                <a:cs typeface="+mn-ea"/>
                <a:sym typeface="+mn-lt"/>
              </a:rPr>
              <a:t>后端难点与预想处理</a:t>
            </a:r>
          </a:p>
        </p:txBody>
      </p:sp>
      <p:sp>
        <p:nvSpPr>
          <p:cNvPr id="83" name="文本框 82"/>
          <p:cNvSpPr txBox="1"/>
          <p:nvPr/>
        </p:nvSpPr>
        <p:spPr>
          <a:xfrm>
            <a:off x="7901228" y="1733322"/>
            <a:ext cx="1748080" cy="584775"/>
          </a:xfrm>
          <a:prstGeom prst="rect">
            <a:avLst/>
          </a:prstGeom>
          <a:noFill/>
        </p:spPr>
        <p:txBody>
          <a:bodyPr wrap="square" rtlCol="0">
            <a:spAutoFit/>
          </a:bodyPr>
          <a:lstStyle/>
          <a:p>
            <a:pPr algn="ctr"/>
            <a:r>
              <a:rPr lang="en-US" altLang="zh-CN" sz="1600" b="1" dirty="0">
                <a:solidFill>
                  <a:schemeClr val="tx1">
                    <a:lumMod val="75000"/>
                    <a:lumOff val="25000"/>
                  </a:schemeClr>
                </a:solidFill>
                <a:cs typeface="+mn-ea"/>
                <a:sym typeface="+mn-lt"/>
              </a:rPr>
              <a:t>4.</a:t>
            </a:r>
            <a:r>
              <a:rPr lang="zh-CN" altLang="en-US" sz="1600" b="1" dirty="0">
                <a:solidFill>
                  <a:schemeClr val="tx1">
                    <a:lumMod val="75000"/>
                    <a:lumOff val="25000"/>
                  </a:schemeClr>
                </a:solidFill>
                <a:cs typeface="+mn-ea"/>
                <a:sym typeface="+mn-lt"/>
              </a:rPr>
              <a:t>前端已完成界面展示</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ounded Rectangle 35"/>
          <p:cNvSpPr/>
          <p:nvPr/>
        </p:nvSpPr>
        <p:spPr>
          <a:xfrm>
            <a:off x="1233793" y="4550083"/>
            <a:ext cx="816720"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6" name="Rounded Rectangle 38"/>
          <p:cNvSpPr/>
          <p:nvPr/>
        </p:nvSpPr>
        <p:spPr>
          <a:xfrm>
            <a:off x="4557333" y="4589110"/>
            <a:ext cx="816720" cy="816719"/>
          </a:xfrm>
          <a:prstGeom prst="roundRect">
            <a:avLst>
              <a:gd name="adj" fmla="val 7712"/>
            </a:avLst>
          </a:prstGeom>
          <a:solidFill>
            <a:srgbClr val="5577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8" name="Rounded Rectangle 41"/>
          <p:cNvSpPr/>
          <p:nvPr/>
        </p:nvSpPr>
        <p:spPr>
          <a:xfrm>
            <a:off x="7914105" y="4589110"/>
            <a:ext cx="816720" cy="816719"/>
          </a:xfrm>
          <a:prstGeom prst="roundRect">
            <a:avLst>
              <a:gd name="adj" fmla="val 7712"/>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特征分析</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延迟直方图</a:t>
              </a:r>
            </a:p>
          </p:txBody>
        </p:sp>
      </p:grpSp>
      <p:sp>
        <p:nvSpPr>
          <p:cNvPr id="56" name="文本框 55"/>
          <p:cNvSpPr txBox="1"/>
          <p:nvPr/>
        </p:nvSpPr>
        <p:spPr>
          <a:xfrm>
            <a:off x="9099304" y="4624615"/>
            <a:ext cx="1748080" cy="584775"/>
          </a:xfrm>
          <a:prstGeom prst="rect">
            <a:avLst/>
          </a:prstGeom>
          <a:noFill/>
        </p:spPr>
        <p:txBody>
          <a:bodyPr wrap="square" rtlCol="0">
            <a:spAutoFit/>
          </a:bodyPr>
          <a:lstStyle/>
          <a:p>
            <a:r>
              <a:rPr lang="zh-CN" altLang="en-US" sz="1600" b="1" dirty="0">
                <a:solidFill>
                  <a:schemeClr val="tx1">
                    <a:lumMod val="75000"/>
                    <a:lumOff val="25000"/>
                  </a:schemeClr>
                </a:solidFill>
                <a:cs typeface="+mn-ea"/>
                <a:sym typeface="+mn-lt"/>
              </a:rPr>
              <a:t>单一到达延迟直方图</a:t>
            </a: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05" y="766350"/>
            <a:ext cx="5390414" cy="3664481"/>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113" y="962091"/>
            <a:ext cx="5390414" cy="3344507"/>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061" y="779797"/>
            <a:ext cx="4916660" cy="3520724"/>
          </a:xfrm>
          <a:prstGeom prst="rect">
            <a:avLst/>
          </a:prstGeom>
        </p:spPr>
      </p:pic>
      <p:pic>
        <p:nvPicPr>
          <p:cNvPr id="4" name="图片 3"/>
          <p:cNvPicPr>
            <a:picLocks noChangeAspect="1"/>
          </p:cNvPicPr>
          <p:nvPr/>
        </p:nvPicPr>
        <p:blipFill>
          <a:blip r:embed="rId8"/>
          <a:stretch>
            <a:fillRect/>
          </a:stretch>
        </p:blipFill>
        <p:spPr>
          <a:xfrm>
            <a:off x="5834522" y="1446985"/>
            <a:ext cx="6065015" cy="2130755"/>
          </a:xfrm>
          <a:prstGeom prst="rect">
            <a:avLst/>
          </a:prstGeom>
        </p:spPr>
      </p:pic>
      <p:sp>
        <p:nvSpPr>
          <p:cNvPr id="36" name="文本框 4"/>
          <p:cNvSpPr txBox="1"/>
          <p:nvPr/>
        </p:nvSpPr>
        <p:spPr>
          <a:xfrm>
            <a:off x="1357167" y="4573525"/>
            <a:ext cx="543097"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cs typeface="+mn-ea"/>
                <a:sym typeface="+mn-lt"/>
              </a:rPr>
              <a:t>1</a:t>
            </a:r>
            <a:endParaRPr lang="zh-CN" altLang="en-US" sz="40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sp>
        <p:nvSpPr>
          <p:cNvPr id="38" name="文本框 4"/>
          <p:cNvSpPr txBox="1"/>
          <p:nvPr/>
        </p:nvSpPr>
        <p:spPr>
          <a:xfrm>
            <a:off x="4694144" y="4624692"/>
            <a:ext cx="543097"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阿里巴巴普惠体 2.0 95 ExtraBold" panose="00020600040101010101" pitchFamily="18" charset="-122"/>
                <a:ea typeface="阿里巴巴普惠体 2.0 95 ExtraBold" panose="00020600040101010101" pitchFamily="18" charset="-122"/>
                <a:cs typeface="+mn-ea"/>
                <a:sym typeface="+mn-lt"/>
              </a:rPr>
              <a:t>2</a:t>
            </a:r>
            <a:endParaRPr lang="zh-CN" altLang="en-US" sz="40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sp>
        <p:nvSpPr>
          <p:cNvPr id="39" name="文本框 4"/>
          <p:cNvSpPr txBox="1"/>
          <p:nvPr/>
        </p:nvSpPr>
        <p:spPr>
          <a:xfrm>
            <a:off x="8050916" y="4658916"/>
            <a:ext cx="543097"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b="1" dirty="0">
                <a:solidFill>
                  <a:schemeClr val="bg1"/>
                </a:solidFill>
                <a:latin typeface="阿里巴巴普惠体 2.0 95 ExtraBold" panose="00020600040101010101" pitchFamily="18" charset="-122"/>
                <a:ea typeface="阿里巴巴普惠体 2.0 95 ExtraBold" panose="00020600040101010101" pitchFamily="18" charset="-122"/>
                <a:cs typeface="+mn-ea"/>
                <a:sym typeface="+mn-lt"/>
              </a:rPr>
              <a:t>3</a:t>
            </a:r>
            <a:endParaRPr lang="zh-CN" altLang="en-US" sz="40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sp>
        <p:nvSpPr>
          <p:cNvPr id="40" name="文本框 39"/>
          <p:cNvSpPr txBox="1"/>
          <p:nvPr/>
        </p:nvSpPr>
        <p:spPr>
          <a:xfrm>
            <a:off x="2218656" y="4635080"/>
            <a:ext cx="1748080" cy="584775"/>
          </a:xfrm>
          <a:prstGeom prst="rect">
            <a:avLst/>
          </a:prstGeom>
          <a:noFill/>
        </p:spPr>
        <p:txBody>
          <a:bodyPr wrap="square" rtlCol="0">
            <a:spAutoFit/>
          </a:bodyPr>
          <a:lstStyle/>
          <a:p>
            <a:r>
              <a:rPr lang="zh-CN" altLang="en-US" sz="1600" b="1" dirty="0">
                <a:solidFill>
                  <a:schemeClr val="tx1">
                    <a:lumMod val="75000"/>
                    <a:lumOff val="25000"/>
                  </a:schemeClr>
                </a:solidFill>
                <a:cs typeface="+mn-ea"/>
                <a:sym typeface="+mn-lt"/>
              </a:rPr>
              <a:t>总体出发延迟、到达延迟直方图</a:t>
            </a:r>
          </a:p>
        </p:txBody>
      </p:sp>
      <p:sp>
        <p:nvSpPr>
          <p:cNvPr id="47" name="文本框 46"/>
          <p:cNvSpPr txBox="1"/>
          <p:nvPr/>
        </p:nvSpPr>
        <p:spPr>
          <a:xfrm>
            <a:off x="5481613" y="4624615"/>
            <a:ext cx="1748080" cy="584775"/>
          </a:xfrm>
          <a:prstGeom prst="rect">
            <a:avLst/>
          </a:prstGeom>
          <a:noFill/>
        </p:spPr>
        <p:txBody>
          <a:bodyPr wrap="square" rtlCol="0">
            <a:spAutoFit/>
          </a:bodyPr>
          <a:lstStyle/>
          <a:p>
            <a:r>
              <a:rPr lang="zh-CN" altLang="en-US" sz="1600" b="1" dirty="0">
                <a:solidFill>
                  <a:schemeClr val="tx1">
                    <a:lumMod val="75000"/>
                    <a:lumOff val="25000"/>
                  </a:schemeClr>
                </a:solidFill>
                <a:cs typeface="+mn-ea"/>
                <a:sym typeface="+mn-lt"/>
              </a:rPr>
              <a:t>单一出发延迟直方图</a:t>
            </a:r>
          </a:p>
        </p:txBody>
      </p:sp>
      <p:sp>
        <p:nvSpPr>
          <p:cNvPr id="52" name="文本框 51"/>
          <p:cNvSpPr txBox="1"/>
          <p:nvPr/>
        </p:nvSpPr>
        <p:spPr>
          <a:xfrm>
            <a:off x="938086" y="5776173"/>
            <a:ext cx="10073696" cy="830997"/>
          </a:xfrm>
          <a:prstGeom prst="rect">
            <a:avLst/>
          </a:prstGeom>
          <a:noFill/>
        </p:spPr>
        <p:txBody>
          <a:bodyPr wrap="square">
            <a:spAutoFit/>
          </a:bodyPr>
          <a:lstStyle/>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我们可以看到，在横轴分度值为</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500</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的时候，大部分延迟集中在</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100</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左右</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之后我们会使用散点图更加直观地体现</a:t>
            </a:r>
            <a:endParaRPr lang="en-US" altLang="zh-CN" sz="2400" b="1" dirty="0">
              <a:latin typeface="PingFang SC"/>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35"/>
          <p:cNvSpPr/>
          <p:nvPr/>
        </p:nvSpPr>
        <p:spPr>
          <a:xfrm>
            <a:off x="1344616" y="4791857"/>
            <a:ext cx="3835285"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特征分析</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散点图</a:t>
              </a:r>
            </a:p>
          </p:txBody>
        </p:sp>
      </p:grpSp>
      <p:sp>
        <p:nvSpPr>
          <p:cNvPr id="40" name="文本框 39"/>
          <p:cNvSpPr txBox="1"/>
          <p:nvPr/>
        </p:nvSpPr>
        <p:spPr>
          <a:xfrm>
            <a:off x="1682944" y="4938606"/>
            <a:ext cx="3565712" cy="523220"/>
          </a:xfrm>
          <a:prstGeom prst="rect">
            <a:avLst/>
          </a:prstGeom>
          <a:noFill/>
        </p:spPr>
        <p:txBody>
          <a:bodyPr wrap="square" rtlCol="0">
            <a:spAutoFit/>
          </a:bodyPr>
          <a:lstStyle/>
          <a:p>
            <a:r>
              <a:rPr lang="zh-CN" altLang="en-US" sz="2800" b="1" dirty="0">
                <a:solidFill>
                  <a:schemeClr val="bg1"/>
                </a:solidFill>
                <a:cs typeface="+mn-ea"/>
                <a:sym typeface="+mn-lt"/>
              </a:rPr>
              <a:t>出发机场延迟散点图</a:t>
            </a:r>
          </a:p>
        </p:txBody>
      </p:sp>
      <p:pic>
        <p:nvPicPr>
          <p:cNvPr id="6" name="图片 5"/>
          <p:cNvPicPr>
            <a:picLocks noChangeAspect="1"/>
          </p:cNvPicPr>
          <p:nvPr/>
        </p:nvPicPr>
        <p:blipFill>
          <a:blip r:embed="rId4"/>
          <a:stretch>
            <a:fillRect/>
          </a:stretch>
        </p:blipFill>
        <p:spPr>
          <a:xfrm>
            <a:off x="5810797" y="4288773"/>
            <a:ext cx="6183805" cy="212426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629" y="1089988"/>
            <a:ext cx="4886840" cy="3300967"/>
          </a:xfrm>
          <a:prstGeom prst="rect">
            <a:avLst/>
          </a:prstGeom>
        </p:spPr>
      </p:pic>
      <p:sp>
        <p:nvSpPr>
          <p:cNvPr id="24" name="文本框 23"/>
          <p:cNvSpPr txBox="1"/>
          <p:nvPr/>
        </p:nvSpPr>
        <p:spPr>
          <a:xfrm>
            <a:off x="5945080" y="1354269"/>
            <a:ext cx="5598850" cy="2308324"/>
          </a:xfrm>
          <a:prstGeom prst="rect">
            <a:avLst/>
          </a:prstGeom>
          <a:noFill/>
        </p:spPr>
        <p:txBody>
          <a:bodyPr wrap="square">
            <a:spAutoFit/>
          </a:bodyPr>
          <a:lstStyle/>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从这里我们也可以看出飞机出发延迟情况是较为严重的，几乎各个样本机场的延迟集中在</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0</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到</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300</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分钟</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而且延迟峰值甚至可以达到</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800</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分钟左右，</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其中较为密集的延迟时间为</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100</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到</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250</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分钟之间</a:t>
            </a:r>
            <a:endParaRPr lang="en-US" altLang="zh-CN" sz="2400" b="1" dirty="0">
              <a:latin typeface="PingFang SC"/>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35"/>
          <p:cNvSpPr/>
          <p:nvPr/>
        </p:nvSpPr>
        <p:spPr>
          <a:xfrm>
            <a:off x="6291170" y="542337"/>
            <a:ext cx="3835285"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特征分析</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相关性分析</a:t>
              </a:r>
            </a:p>
          </p:txBody>
        </p:sp>
      </p:grpSp>
      <p:sp>
        <p:nvSpPr>
          <p:cNvPr id="40" name="文本框 39"/>
          <p:cNvSpPr txBox="1"/>
          <p:nvPr/>
        </p:nvSpPr>
        <p:spPr>
          <a:xfrm>
            <a:off x="7200153" y="689087"/>
            <a:ext cx="3565712" cy="523220"/>
          </a:xfrm>
          <a:prstGeom prst="rect">
            <a:avLst/>
          </a:prstGeom>
          <a:noFill/>
        </p:spPr>
        <p:txBody>
          <a:bodyPr wrap="square" rtlCol="0">
            <a:spAutoFit/>
          </a:bodyPr>
          <a:lstStyle/>
          <a:p>
            <a:r>
              <a:rPr lang="zh-CN" altLang="en-US" sz="2800" b="1" dirty="0">
                <a:solidFill>
                  <a:schemeClr val="bg1"/>
                </a:solidFill>
                <a:cs typeface="+mn-ea"/>
                <a:sym typeface="+mn-lt"/>
              </a:rPr>
              <a:t>相关性分析</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07" y="662472"/>
            <a:ext cx="4730401" cy="3584376"/>
          </a:xfrm>
          <a:prstGeom prst="rect">
            <a:avLst/>
          </a:prstGeom>
        </p:spPr>
      </p:pic>
      <p:pic>
        <p:nvPicPr>
          <p:cNvPr id="5" name="图片 4"/>
          <p:cNvPicPr>
            <a:picLocks noChangeAspect="1"/>
          </p:cNvPicPr>
          <p:nvPr/>
        </p:nvPicPr>
        <p:blipFill>
          <a:blip r:embed="rId5"/>
          <a:stretch>
            <a:fillRect/>
          </a:stretch>
        </p:blipFill>
        <p:spPr>
          <a:xfrm>
            <a:off x="819748" y="4288952"/>
            <a:ext cx="10942845" cy="2569048"/>
          </a:xfrm>
          <a:prstGeom prst="rect">
            <a:avLst/>
          </a:prstGeom>
        </p:spPr>
      </p:pic>
      <p:sp>
        <p:nvSpPr>
          <p:cNvPr id="17" name="文本框 16"/>
          <p:cNvSpPr txBox="1"/>
          <p:nvPr/>
        </p:nvSpPr>
        <p:spPr>
          <a:xfrm>
            <a:off x="5477666" y="1916063"/>
            <a:ext cx="6835662" cy="1815882"/>
          </a:xfrm>
          <a:prstGeom prst="rect">
            <a:avLst/>
          </a:prstGeom>
          <a:noFill/>
        </p:spPr>
        <p:txBody>
          <a:bodyPr wrap="square" rtlCol="0">
            <a:spAutoFit/>
          </a:bodyPr>
          <a:lstStyle/>
          <a:p>
            <a:r>
              <a:rPr lang="zh-CN" altLang="en-US" sz="2800" b="1" dirty="0">
                <a:cs typeface="+mn-ea"/>
                <a:sym typeface="+mn-lt"/>
              </a:rPr>
              <a:t>这里可以验证我们找到的相关文献，天气原因共占比将近百分之</a:t>
            </a:r>
            <a:r>
              <a:rPr lang="en-US" altLang="zh-CN" sz="2800" b="1" dirty="0">
                <a:cs typeface="+mn-ea"/>
                <a:sym typeface="+mn-lt"/>
              </a:rPr>
              <a:t>20</a:t>
            </a:r>
          </a:p>
          <a:p>
            <a:r>
              <a:rPr lang="zh-CN" altLang="en-US" sz="2800" b="1" dirty="0">
                <a:cs typeface="+mn-ea"/>
                <a:sym typeface="+mn-lt"/>
              </a:rPr>
              <a:t>其中的气温与降水分别占比</a:t>
            </a:r>
            <a:r>
              <a:rPr lang="en-US" altLang="zh-CN" sz="2800" b="1" dirty="0">
                <a:cs typeface="+mn-ea"/>
                <a:sym typeface="+mn-lt"/>
              </a:rPr>
              <a:t>8.6%</a:t>
            </a:r>
            <a:r>
              <a:rPr lang="zh-CN" altLang="en-US" sz="2800" b="1" dirty="0">
                <a:cs typeface="+mn-ea"/>
                <a:sym typeface="+mn-lt"/>
              </a:rPr>
              <a:t>与</a:t>
            </a:r>
            <a:r>
              <a:rPr lang="en-US" altLang="zh-CN" sz="2800" b="1" dirty="0">
                <a:cs typeface="+mn-ea"/>
                <a:sym typeface="+mn-lt"/>
              </a:rPr>
              <a:t>6.7%</a:t>
            </a:r>
          </a:p>
          <a:p>
            <a:r>
              <a:rPr lang="zh-CN" altLang="en-US" sz="2800" b="1" dirty="0">
                <a:cs typeface="+mn-ea"/>
                <a:sym typeface="+mn-lt"/>
              </a:rPr>
              <a:t>其他因素占比较少</a:t>
            </a:r>
            <a:endParaRPr lang="en-US" altLang="zh-CN" sz="2800" b="1" dirty="0">
              <a:cs typeface="+mn-ea"/>
              <a:sym typeface="+mn-lt"/>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barn(inVertical)">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0"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4419984" y="691351"/>
            <a:ext cx="4006690" cy="523220"/>
          </a:xfrm>
          <a:prstGeom prst="rect">
            <a:avLst/>
          </a:prstGeom>
          <a:noFill/>
        </p:spPr>
        <p:txBody>
          <a:bodyPr wrap="square" rtlCol="0">
            <a:spAutoFit/>
          </a:bodyPr>
          <a:lstStyle/>
          <a:p>
            <a:r>
              <a:rPr lang="zh-CN" altLang="en-US" sz="2800" b="1" dirty="0">
                <a:latin typeface="PingFang SC"/>
              </a:rPr>
              <a:t>附：预测决策可行性</a:t>
            </a:r>
            <a:endParaRPr lang="en-US" altLang="zh-CN" sz="2800" b="1" dirty="0">
              <a:latin typeface="PingFang SC"/>
            </a:endParaRPr>
          </a:p>
        </p:txBody>
      </p:sp>
      <p:grpSp>
        <p:nvGrpSpPr>
          <p:cNvPr id="6" name="Group 2672"/>
          <p:cNvGrpSpPr/>
          <p:nvPr/>
        </p:nvGrpSpPr>
        <p:grpSpPr>
          <a:xfrm>
            <a:off x="1164030" y="1051614"/>
            <a:ext cx="4587550" cy="4754771"/>
            <a:chOff x="0" y="1392763"/>
            <a:chExt cx="5511020" cy="6010276"/>
          </a:xfrm>
        </p:grpSpPr>
        <p:sp>
          <p:nvSpPr>
            <p:cNvPr id="10" name="Shape 2662"/>
            <p:cNvSpPr/>
            <p:nvPr/>
          </p:nvSpPr>
          <p:spPr>
            <a:xfrm>
              <a:off x="0" y="2092586"/>
              <a:ext cx="5511020" cy="5310453"/>
            </a:xfrm>
            <a:prstGeom prst="roundRect">
              <a:avLst>
                <a:gd name="adj" fmla="val 5907"/>
              </a:avLst>
            </a:prstGeom>
            <a:solidFill>
              <a:srgbClr val="778495"/>
            </a:solidFill>
            <a:ln w="12700" cap="flat">
              <a:noFill/>
              <a:miter lim="400000"/>
            </a:ln>
            <a:effectLst/>
          </p:spPr>
          <p:txBody>
            <a:bodyPr wrap="square" lIns="0" tIns="0" rIns="0" bIns="0" numCol="1" anchor="ctr">
              <a:noAutofit/>
            </a:bodyPr>
            <a:lstStyle/>
            <a:p>
              <a:pPr lvl="0">
                <a:defRPr sz="3200"/>
              </a:pPr>
              <a:endParaRPr sz="4265">
                <a:solidFill>
                  <a:schemeClr val="bg1"/>
                </a:solidFill>
                <a:cs typeface="+mn-ea"/>
                <a:sym typeface="+mn-lt"/>
              </a:endParaRPr>
            </a:p>
          </p:txBody>
        </p:sp>
        <p:grpSp>
          <p:nvGrpSpPr>
            <p:cNvPr id="11" name="Group 2671"/>
            <p:cNvGrpSpPr/>
            <p:nvPr/>
          </p:nvGrpSpPr>
          <p:grpSpPr>
            <a:xfrm>
              <a:off x="2487682" y="1392763"/>
              <a:ext cx="780922" cy="821788"/>
              <a:chOff x="-2" y="1392763"/>
              <a:chExt cx="780920" cy="821788"/>
            </a:xfrm>
          </p:grpSpPr>
          <p:sp>
            <p:nvSpPr>
              <p:cNvPr id="12" name="Shape 2663"/>
              <p:cNvSpPr/>
              <p:nvPr/>
            </p:nvSpPr>
            <p:spPr>
              <a:xfrm>
                <a:off x="143667" y="1801235"/>
                <a:ext cx="637251" cy="413316"/>
              </a:xfrm>
              <a:custGeom>
                <a:avLst/>
                <a:gdLst/>
                <a:ahLst/>
                <a:cxnLst>
                  <a:cxn ang="0">
                    <a:pos x="wd2" y="hd2"/>
                  </a:cxn>
                  <a:cxn ang="5400000">
                    <a:pos x="wd2" y="hd2"/>
                  </a:cxn>
                  <a:cxn ang="10800000">
                    <a:pos x="wd2" y="hd2"/>
                  </a:cxn>
                  <a:cxn ang="16200000">
                    <a:pos x="wd2" y="hd2"/>
                  </a:cxn>
                </a:cxnLst>
                <a:rect l="0" t="0" r="r" b="b"/>
                <a:pathLst>
                  <a:path w="21600" h="21600" extrusionOk="0">
                    <a:moveTo>
                      <a:pt x="18014" y="0"/>
                    </a:moveTo>
                    <a:lnTo>
                      <a:pt x="21600" y="21600"/>
                    </a:lnTo>
                    <a:lnTo>
                      <a:pt x="4126" y="20621"/>
                    </a:lnTo>
                    <a:lnTo>
                      <a:pt x="0" y="18607"/>
                    </a:lnTo>
                    <a:lnTo>
                      <a:pt x="18014" y="0"/>
                    </a:lnTo>
                    <a:close/>
                  </a:path>
                </a:pathLst>
              </a:custGeom>
              <a:solidFill>
                <a:srgbClr val="000000">
                  <a:alpha val="20000"/>
                </a:srgbClr>
              </a:solidFill>
              <a:ln w="12700" cap="flat">
                <a:noFill/>
                <a:miter lim="400000"/>
              </a:ln>
              <a:effectLst/>
            </p:spPr>
            <p:txBody>
              <a:bodyPr wrap="square" lIns="0" tIns="0" rIns="0" bIns="0" numCol="1" anchor="ctr">
                <a:noAutofit/>
              </a:bodyPr>
              <a:lstStyle/>
              <a:p>
                <a:pPr lvl="0">
                  <a:defRPr sz="3200"/>
                </a:pPr>
                <a:endParaRPr sz="4265">
                  <a:solidFill>
                    <a:schemeClr val="bg1"/>
                  </a:solidFill>
                  <a:cs typeface="+mn-ea"/>
                  <a:sym typeface="+mn-lt"/>
                </a:endParaRPr>
              </a:p>
            </p:txBody>
          </p:sp>
          <p:grpSp>
            <p:nvGrpSpPr>
              <p:cNvPr id="13" name="Group 2669"/>
              <p:cNvGrpSpPr/>
              <p:nvPr/>
            </p:nvGrpSpPr>
            <p:grpSpPr>
              <a:xfrm>
                <a:off x="-2" y="1392763"/>
                <a:ext cx="637253" cy="770511"/>
                <a:chOff x="-1" y="0"/>
                <a:chExt cx="637251" cy="770509"/>
              </a:xfrm>
            </p:grpSpPr>
            <p:sp>
              <p:nvSpPr>
                <p:cNvPr id="15" name="Shape 2664"/>
                <p:cNvSpPr/>
                <p:nvPr/>
              </p:nvSpPr>
              <p:spPr>
                <a:xfrm>
                  <a:off x="-1" y="375610"/>
                  <a:ext cx="637251" cy="3898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836" y="21552"/>
                      </a:lnTo>
                      <a:lnTo>
                        <a:pt x="476" y="21600"/>
                      </a:lnTo>
                      <a:lnTo>
                        <a:pt x="0" y="158"/>
                      </a:lnTo>
                      <a:cubicBezTo>
                        <a:pt x="0" y="158"/>
                        <a:pt x="21600" y="0"/>
                        <a:pt x="21600" y="0"/>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cs typeface="+mn-ea"/>
                    <a:sym typeface="+mn-lt"/>
                  </a:endParaRPr>
                </a:p>
              </p:txBody>
            </p:sp>
            <p:sp>
              <p:nvSpPr>
                <p:cNvPr id="16" name="Shape 2665"/>
                <p:cNvSpPr/>
                <p:nvPr/>
              </p:nvSpPr>
              <p:spPr>
                <a:xfrm>
                  <a:off x="9884" y="583185"/>
                  <a:ext cx="610320" cy="182015"/>
                </a:xfrm>
                <a:custGeom>
                  <a:avLst/>
                  <a:gdLst/>
                  <a:ahLst/>
                  <a:cxnLst>
                    <a:cxn ang="0">
                      <a:pos x="wd2" y="hd2"/>
                    </a:cxn>
                    <a:cxn ang="5400000">
                      <a:pos x="wd2" y="hd2"/>
                    </a:cxn>
                    <a:cxn ang="10800000">
                      <a:pos x="wd2" y="hd2"/>
                    </a:cxn>
                    <a:cxn ang="16200000">
                      <a:pos x="wd2" y="hd2"/>
                    </a:cxn>
                  </a:cxnLst>
                  <a:rect l="0" t="0" r="r" b="b"/>
                  <a:pathLst>
                    <a:path w="21600" h="21600" extrusionOk="0">
                      <a:moveTo>
                        <a:pt x="234" y="21600"/>
                      </a:moveTo>
                      <a:lnTo>
                        <a:pt x="21493" y="21498"/>
                      </a:lnTo>
                      <a:lnTo>
                        <a:pt x="21600" y="15288"/>
                      </a:lnTo>
                      <a:lnTo>
                        <a:pt x="0" y="0"/>
                      </a:lnTo>
                      <a:cubicBezTo>
                        <a:pt x="0" y="0"/>
                        <a:pt x="234" y="21600"/>
                        <a:pt x="234" y="21600"/>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cs typeface="+mn-ea"/>
                    <a:sym typeface="+mn-lt"/>
                  </a:endParaRPr>
                </a:p>
              </p:txBody>
            </p:sp>
            <p:sp>
              <p:nvSpPr>
                <p:cNvPr id="17" name="Shape 2666"/>
                <p:cNvSpPr/>
                <p:nvPr/>
              </p:nvSpPr>
              <p:spPr>
                <a:xfrm>
                  <a:off x="0" y="375610"/>
                  <a:ext cx="586005" cy="62551"/>
                </a:xfrm>
                <a:custGeom>
                  <a:avLst/>
                  <a:gdLst/>
                  <a:ahLst/>
                  <a:cxnLst>
                    <a:cxn ang="0">
                      <a:pos x="wd2" y="hd2"/>
                    </a:cxn>
                    <a:cxn ang="5400000">
                      <a:pos x="wd2" y="hd2"/>
                    </a:cxn>
                    <a:cxn ang="10800000">
                      <a:pos x="wd2" y="hd2"/>
                    </a:cxn>
                    <a:cxn ang="16200000">
                      <a:pos x="wd2" y="hd2"/>
                    </a:cxn>
                  </a:cxnLst>
                  <a:rect l="0" t="0" r="r" b="b"/>
                  <a:pathLst>
                    <a:path w="21600" h="21600" extrusionOk="0">
                      <a:moveTo>
                        <a:pt x="0" y="907"/>
                      </a:moveTo>
                      <a:lnTo>
                        <a:pt x="80" y="21600"/>
                      </a:lnTo>
                      <a:lnTo>
                        <a:pt x="21600" y="0"/>
                      </a:lnTo>
                      <a:cubicBezTo>
                        <a:pt x="21600" y="0"/>
                        <a:pt x="0" y="907"/>
                        <a:pt x="0" y="907"/>
                      </a:cubicBezTo>
                      <a:close/>
                    </a:path>
                  </a:pathLst>
                </a:custGeom>
                <a:solidFill>
                  <a:srgbClr val="41474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cs typeface="+mn-ea"/>
                    <a:sym typeface="+mn-lt"/>
                  </a:endParaRPr>
                </a:p>
              </p:txBody>
            </p:sp>
            <p:sp>
              <p:nvSpPr>
                <p:cNvPr id="18" name="Shape 2667"/>
                <p:cNvSpPr/>
                <p:nvPr/>
              </p:nvSpPr>
              <p:spPr>
                <a:xfrm>
                  <a:off x="108729" y="0"/>
                  <a:ext cx="431589" cy="734194"/>
                </a:xfrm>
                <a:custGeom>
                  <a:avLst/>
                  <a:gdLst/>
                  <a:ahLst/>
                  <a:cxnLst>
                    <a:cxn ang="0">
                      <a:pos x="wd2" y="hd2"/>
                    </a:cxn>
                    <a:cxn ang="5400000">
                      <a:pos x="wd2" y="hd2"/>
                    </a:cxn>
                    <a:cxn ang="10800000">
                      <a:pos x="wd2" y="hd2"/>
                    </a:cxn>
                    <a:cxn ang="16200000">
                      <a:pos x="wd2" y="hd2"/>
                    </a:cxn>
                  </a:cxnLst>
                  <a:rect l="0" t="0" r="r" b="b"/>
                  <a:pathLst>
                    <a:path w="21599" h="21599" extrusionOk="0">
                      <a:moveTo>
                        <a:pt x="20822" y="20670"/>
                      </a:moveTo>
                      <a:lnTo>
                        <a:pt x="19505" y="20671"/>
                      </a:lnTo>
                      <a:cubicBezTo>
                        <a:pt x="18901" y="18847"/>
                        <a:pt x="16346" y="11769"/>
                        <a:pt x="15615" y="9884"/>
                      </a:cubicBezTo>
                      <a:cubicBezTo>
                        <a:pt x="15467" y="9499"/>
                        <a:pt x="15285" y="9151"/>
                        <a:pt x="15108" y="8788"/>
                      </a:cubicBezTo>
                      <a:cubicBezTo>
                        <a:pt x="14346" y="7215"/>
                        <a:pt x="13961" y="6225"/>
                        <a:pt x="15576" y="5446"/>
                      </a:cubicBezTo>
                      <a:cubicBezTo>
                        <a:pt x="16992" y="4762"/>
                        <a:pt x="17485" y="3585"/>
                        <a:pt x="16830" y="2436"/>
                      </a:cubicBezTo>
                      <a:cubicBezTo>
                        <a:pt x="16194" y="1318"/>
                        <a:pt x="14272" y="97"/>
                        <a:pt x="10790" y="0"/>
                      </a:cubicBezTo>
                      <a:cubicBezTo>
                        <a:pt x="10781" y="0"/>
                        <a:pt x="10772" y="74"/>
                        <a:pt x="10763" y="75"/>
                      </a:cubicBezTo>
                      <a:cubicBezTo>
                        <a:pt x="10757" y="75"/>
                        <a:pt x="10753" y="152"/>
                        <a:pt x="10748" y="152"/>
                      </a:cubicBezTo>
                      <a:cubicBezTo>
                        <a:pt x="10743" y="152"/>
                        <a:pt x="10739" y="152"/>
                        <a:pt x="10732" y="152"/>
                      </a:cubicBezTo>
                      <a:cubicBezTo>
                        <a:pt x="10723" y="153"/>
                        <a:pt x="10714" y="80"/>
                        <a:pt x="10706" y="80"/>
                      </a:cubicBezTo>
                      <a:cubicBezTo>
                        <a:pt x="7225" y="182"/>
                        <a:pt x="5309" y="1371"/>
                        <a:pt x="4679" y="2490"/>
                      </a:cubicBezTo>
                      <a:cubicBezTo>
                        <a:pt x="4029" y="3641"/>
                        <a:pt x="4527" y="4805"/>
                        <a:pt x="5947" y="5486"/>
                      </a:cubicBezTo>
                      <a:cubicBezTo>
                        <a:pt x="7567" y="6262"/>
                        <a:pt x="7186" y="7257"/>
                        <a:pt x="6431" y="8831"/>
                      </a:cubicBezTo>
                      <a:cubicBezTo>
                        <a:pt x="6257" y="9194"/>
                        <a:pt x="6077" y="9511"/>
                        <a:pt x="5930" y="9897"/>
                      </a:cubicBezTo>
                      <a:cubicBezTo>
                        <a:pt x="5210" y="11783"/>
                        <a:pt x="2687" y="18861"/>
                        <a:pt x="2091" y="20686"/>
                      </a:cubicBezTo>
                      <a:lnTo>
                        <a:pt x="776" y="20687"/>
                      </a:lnTo>
                      <a:cubicBezTo>
                        <a:pt x="346" y="20688"/>
                        <a:pt x="0" y="20892"/>
                        <a:pt x="0" y="21144"/>
                      </a:cubicBezTo>
                      <a:cubicBezTo>
                        <a:pt x="1" y="21396"/>
                        <a:pt x="349" y="21600"/>
                        <a:pt x="777" y="21599"/>
                      </a:cubicBezTo>
                      <a:lnTo>
                        <a:pt x="2726" y="21598"/>
                      </a:lnTo>
                      <a:cubicBezTo>
                        <a:pt x="3094" y="21598"/>
                        <a:pt x="3411" y="21499"/>
                        <a:pt x="3485" y="21287"/>
                      </a:cubicBezTo>
                      <a:cubicBezTo>
                        <a:pt x="3517" y="21197"/>
                        <a:pt x="6632" y="12243"/>
                        <a:pt x="7445" y="10118"/>
                      </a:cubicBezTo>
                      <a:cubicBezTo>
                        <a:pt x="7582" y="9757"/>
                        <a:pt x="7756" y="9407"/>
                        <a:pt x="7925" y="9055"/>
                      </a:cubicBezTo>
                      <a:cubicBezTo>
                        <a:pt x="8660" y="7524"/>
                        <a:pt x="9419" y="5948"/>
                        <a:pt x="6929" y="4754"/>
                      </a:cubicBezTo>
                      <a:cubicBezTo>
                        <a:pt x="6011" y="4314"/>
                        <a:pt x="5707" y="3524"/>
                        <a:pt x="6151" y="2736"/>
                      </a:cubicBezTo>
                      <a:cubicBezTo>
                        <a:pt x="6755" y="1665"/>
                        <a:pt x="8472" y="990"/>
                        <a:pt x="10751" y="916"/>
                      </a:cubicBezTo>
                      <a:cubicBezTo>
                        <a:pt x="13028" y="986"/>
                        <a:pt x="14748" y="1661"/>
                        <a:pt x="15359" y="2731"/>
                      </a:cubicBezTo>
                      <a:cubicBezTo>
                        <a:pt x="15807" y="3518"/>
                        <a:pt x="15505" y="4313"/>
                        <a:pt x="14592" y="4754"/>
                      </a:cubicBezTo>
                      <a:cubicBezTo>
                        <a:pt x="12107" y="5952"/>
                        <a:pt x="12874" y="7535"/>
                        <a:pt x="13616" y="9065"/>
                      </a:cubicBezTo>
                      <a:cubicBezTo>
                        <a:pt x="13787" y="9416"/>
                        <a:pt x="13962" y="9779"/>
                        <a:pt x="14102" y="10140"/>
                      </a:cubicBezTo>
                      <a:cubicBezTo>
                        <a:pt x="14924" y="12263"/>
                        <a:pt x="18081" y="21184"/>
                        <a:pt x="18115" y="21275"/>
                      </a:cubicBezTo>
                      <a:cubicBezTo>
                        <a:pt x="18189" y="21486"/>
                        <a:pt x="18506" y="21585"/>
                        <a:pt x="18875" y="21584"/>
                      </a:cubicBezTo>
                      <a:lnTo>
                        <a:pt x="20824" y="21583"/>
                      </a:lnTo>
                      <a:cubicBezTo>
                        <a:pt x="21254" y="21582"/>
                        <a:pt x="21600" y="21378"/>
                        <a:pt x="21599" y="21126"/>
                      </a:cubicBezTo>
                      <a:cubicBezTo>
                        <a:pt x="21599" y="20874"/>
                        <a:pt x="21252" y="20670"/>
                        <a:pt x="20822" y="20670"/>
                      </a:cubicBezTo>
                      <a:close/>
                    </a:path>
                  </a:pathLst>
                </a:custGeom>
                <a:solidFill>
                  <a:srgbClr val="95C5F9"/>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cs typeface="+mn-ea"/>
                    <a:sym typeface="+mn-lt"/>
                  </a:endParaRPr>
                </a:p>
              </p:txBody>
            </p:sp>
            <p:sp>
              <p:nvSpPr>
                <p:cNvPr id="19" name="Shape 2668"/>
                <p:cNvSpPr/>
                <p:nvPr/>
              </p:nvSpPr>
              <p:spPr>
                <a:xfrm>
                  <a:off x="-1" y="721568"/>
                  <a:ext cx="621084" cy="48941"/>
                </a:xfrm>
                <a:custGeom>
                  <a:avLst/>
                  <a:gdLst/>
                  <a:ahLst/>
                  <a:cxnLst>
                    <a:cxn ang="0">
                      <a:pos x="wd2" y="hd2"/>
                    </a:cxn>
                    <a:cxn ang="5400000">
                      <a:pos x="wd2" y="hd2"/>
                    </a:cxn>
                    <a:cxn ang="10800000">
                      <a:pos x="wd2" y="hd2"/>
                    </a:cxn>
                    <a:cxn ang="16200000">
                      <a:pos x="wd2" y="hd2"/>
                    </a:cxn>
                  </a:cxnLst>
                  <a:rect l="0" t="0" r="r" b="b"/>
                  <a:pathLst>
                    <a:path w="21598" h="21579" extrusionOk="0">
                      <a:moveTo>
                        <a:pt x="21598" y="10597"/>
                      </a:moveTo>
                      <a:cubicBezTo>
                        <a:pt x="21599" y="16454"/>
                        <a:pt x="21218" y="21212"/>
                        <a:pt x="20745" y="21225"/>
                      </a:cubicBezTo>
                      <a:lnTo>
                        <a:pt x="856" y="21578"/>
                      </a:lnTo>
                      <a:cubicBezTo>
                        <a:pt x="383" y="21591"/>
                        <a:pt x="0" y="16845"/>
                        <a:pt x="0" y="10989"/>
                      </a:cubicBezTo>
                      <a:lnTo>
                        <a:pt x="0" y="10989"/>
                      </a:lnTo>
                      <a:cubicBezTo>
                        <a:pt x="-1" y="5124"/>
                        <a:pt x="381" y="366"/>
                        <a:pt x="854" y="357"/>
                      </a:cubicBezTo>
                      <a:lnTo>
                        <a:pt x="20743" y="0"/>
                      </a:lnTo>
                      <a:cubicBezTo>
                        <a:pt x="21215" y="-9"/>
                        <a:pt x="21598" y="4737"/>
                        <a:pt x="21598" y="10597"/>
                      </a:cubicBezTo>
                      <a:cubicBezTo>
                        <a:pt x="21598" y="10597"/>
                        <a:pt x="21598" y="10597"/>
                        <a:pt x="21598" y="10597"/>
                      </a:cubicBezTo>
                      <a:close/>
                    </a:path>
                  </a:pathLst>
                </a:custGeom>
                <a:solidFill>
                  <a:srgbClr val="41474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chemeClr val="bg1"/>
                    </a:solidFill>
                    <a:cs typeface="+mn-ea"/>
                    <a:sym typeface="+mn-lt"/>
                  </a:endParaRPr>
                </a:p>
              </p:txBody>
            </p:sp>
          </p:grpSp>
        </p:grpSp>
      </p:grpSp>
      <p:sp>
        <p:nvSpPr>
          <p:cNvPr id="2" name="任意多边形: 形状 1"/>
          <p:cNvSpPr/>
          <p:nvPr/>
        </p:nvSpPr>
        <p:spPr>
          <a:xfrm>
            <a:off x="812800" y="1802229"/>
            <a:ext cx="10515600" cy="609611"/>
          </a:xfrm>
          <a:custGeom>
            <a:avLst/>
            <a:gdLst>
              <a:gd name="connsiteX0" fmla="*/ 0 w 10515600"/>
              <a:gd name="connsiteY0" fmla="*/ 12700 h 609611"/>
              <a:gd name="connsiteX1" fmla="*/ 5245100 w 10515600"/>
              <a:gd name="connsiteY1" fmla="*/ 609600 h 609611"/>
              <a:gd name="connsiteX2" fmla="*/ 10515600 w 10515600"/>
              <a:gd name="connsiteY2" fmla="*/ 0 h 609611"/>
            </a:gdLst>
            <a:ahLst/>
            <a:cxnLst>
              <a:cxn ang="0">
                <a:pos x="connsiteX0" y="connsiteY0"/>
              </a:cxn>
              <a:cxn ang="0">
                <a:pos x="connsiteX1" y="connsiteY1"/>
              </a:cxn>
              <a:cxn ang="0">
                <a:pos x="connsiteX2" y="connsiteY2"/>
              </a:cxn>
            </a:cxnLst>
            <a:rect l="l" t="t" r="r" b="b"/>
            <a:pathLst>
              <a:path w="10515600" h="609611">
                <a:moveTo>
                  <a:pt x="0" y="12700"/>
                </a:moveTo>
                <a:cubicBezTo>
                  <a:pt x="1746250" y="312208"/>
                  <a:pt x="3492500" y="611717"/>
                  <a:pt x="5245100" y="609600"/>
                </a:cubicBezTo>
                <a:cubicBezTo>
                  <a:pt x="6997700" y="607483"/>
                  <a:pt x="8756650" y="303741"/>
                  <a:pt x="10515600" y="0"/>
                </a:cubicBezTo>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1492539" y="1964035"/>
            <a:ext cx="3713735" cy="3693319"/>
          </a:xfrm>
          <a:prstGeom prst="rect">
            <a:avLst/>
          </a:prstGeom>
          <a:noFill/>
        </p:spPr>
        <p:txBody>
          <a:bodyPr wrap="square">
            <a:spAutoFit/>
          </a:bodyPr>
          <a:lstStyle/>
          <a:p>
            <a:r>
              <a:rPr lang="zh-CN" altLang="en-US" b="1" dirty="0">
                <a:solidFill>
                  <a:schemeClr val="bg1">
                    <a:lumMod val="95000"/>
                  </a:schemeClr>
                </a:solidFill>
                <a:latin typeface="PingFang SC"/>
              </a:rPr>
              <a:t>根据中国民航的统计</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航空公司航班延误的主要原因如表</a:t>
            </a:r>
            <a:r>
              <a:rPr lang="en-US" altLang="zh-CN" b="1" dirty="0">
                <a:solidFill>
                  <a:schemeClr val="bg1">
                    <a:lumMod val="95000"/>
                  </a:schemeClr>
                </a:solidFill>
                <a:latin typeface="PingFang SC"/>
              </a:rPr>
              <a:t>2</a:t>
            </a:r>
            <a:r>
              <a:rPr lang="zh-CN" altLang="en-US" b="1" dirty="0">
                <a:solidFill>
                  <a:schemeClr val="bg1">
                    <a:lumMod val="95000"/>
                  </a:schemeClr>
                </a:solidFill>
                <a:latin typeface="PingFang SC"/>
              </a:rPr>
              <a:t>所示。 按该原因导致航班延误的比例大小</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主要有航空公司原因、空管原因、天气原因和军事活动 </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这四项的总和占到航班延误总数的</a:t>
            </a:r>
            <a:r>
              <a:rPr lang="en-US" altLang="zh-CN" b="1" dirty="0">
                <a:solidFill>
                  <a:schemeClr val="bg1">
                    <a:lumMod val="95000"/>
                  </a:schemeClr>
                </a:solidFill>
                <a:latin typeface="PingFang SC"/>
              </a:rPr>
              <a:t>90%</a:t>
            </a:r>
            <a:r>
              <a:rPr lang="zh-CN" altLang="en-US" b="1" dirty="0">
                <a:solidFill>
                  <a:schemeClr val="bg1">
                    <a:lumMod val="95000"/>
                  </a:schemeClr>
                </a:solidFill>
                <a:latin typeface="PingFang SC"/>
              </a:rPr>
              <a:t>以上。 从表</a:t>
            </a:r>
            <a:r>
              <a:rPr lang="en-US" altLang="zh-CN" b="1" dirty="0">
                <a:solidFill>
                  <a:schemeClr val="bg1">
                    <a:lumMod val="95000"/>
                  </a:schemeClr>
                </a:solidFill>
                <a:latin typeface="PingFang SC"/>
              </a:rPr>
              <a:t>2</a:t>
            </a:r>
            <a:r>
              <a:rPr lang="zh-CN" altLang="en-US" b="1" dirty="0">
                <a:solidFill>
                  <a:schemeClr val="bg1">
                    <a:lumMod val="95000"/>
                  </a:schemeClr>
                </a:solidFill>
                <a:latin typeface="PingFang SC"/>
              </a:rPr>
              <a:t>可以看出</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虽然航空公司自身造成的航班延误占绝大多数</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但从</a:t>
            </a:r>
            <a:r>
              <a:rPr lang="en-US" altLang="zh-CN" b="1" dirty="0">
                <a:solidFill>
                  <a:schemeClr val="bg1">
                    <a:lumMod val="95000"/>
                  </a:schemeClr>
                </a:solidFill>
                <a:latin typeface="PingFang SC"/>
              </a:rPr>
              <a:t>2008</a:t>
            </a:r>
            <a:r>
              <a:rPr lang="zh-CN" altLang="en-US" b="1" dirty="0">
                <a:solidFill>
                  <a:schemeClr val="bg1">
                    <a:lumMod val="95000"/>
                  </a:schemeClr>
                </a:solidFill>
                <a:latin typeface="PingFang SC"/>
              </a:rPr>
              <a:t>年以来</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这一比例在逐年下降</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天气原因造成的航班延误基本上保持在 </a:t>
            </a:r>
            <a:r>
              <a:rPr lang="en-US" altLang="zh-CN" b="1" dirty="0">
                <a:solidFill>
                  <a:schemeClr val="bg1">
                    <a:lumMod val="95000"/>
                  </a:schemeClr>
                </a:solidFill>
                <a:latin typeface="PingFang SC"/>
              </a:rPr>
              <a:t>20% </a:t>
            </a:r>
            <a:r>
              <a:rPr lang="zh-CN" altLang="en-US" b="1" dirty="0">
                <a:solidFill>
                  <a:schemeClr val="bg1">
                    <a:lumMod val="95000"/>
                  </a:schemeClr>
                </a:solidFill>
                <a:latin typeface="PingFang SC"/>
              </a:rPr>
              <a:t>左右</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但空管和军事活动造成的航班延误却呈逐年上升趋势</a:t>
            </a:r>
            <a:r>
              <a:rPr lang="en-US" altLang="zh-CN" b="1" dirty="0">
                <a:solidFill>
                  <a:schemeClr val="bg1">
                    <a:lumMod val="95000"/>
                  </a:schemeClr>
                </a:solidFill>
                <a:latin typeface="PingFang SC"/>
              </a:rPr>
              <a:t>,</a:t>
            </a:r>
            <a:r>
              <a:rPr lang="zh-CN" altLang="en-US" b="1" dirty="0">
                <a:solidFill>
                  <a:schemeClr val="bg1">
                    <a:lumMod val="95000"/>
                  </a:schemeClr>
                </a:solidFill>
                <a:latin typeface="PingFang SC"/>
              </a:rPr>
              <a:t>二者之和将近</a:t>
            </a:r>
            <a:r>
              <a:rPr lang="en-US" altLang="zh-CN" b="1" dirty="0">
                <a:solidFill>
                  <a:schemeClr val="bg1">
                    <a:lumMod val="95000"/>
                  </a:schemeClr>
                </a:solidFill>
                <a:latin typeface="PingFang SC"/>
              </a:rPr>
              <a:t>40%</a:t>
            </a:r>
            <a:r>
              <a:rPr lang="zh-CN" altLang="en-US" b="1" dirty="0">
                <a:solidFill>
                  <a:schemeClr val="bg1">
                    <a:lumMod val="95000"/>
                  </a:schemeClr>
                </a:solidFill>
                <a:latin typeface="PingFang SC"/>
              </a:rPr>
              <a:t>。 </a:t>
            </a:r>
            <a:endParaRPr lang="en-US" altLang="zh-CN" b="1" dirty="0">
              <a:solidFill>
                <a:schemeClr val="bg1">
                  <a:lumMod val="95000"/>
                </a:schemeClr>
              </a:solidFill>
              <a:latin typeface="PingFang SC"/>
            </a:endParaRPr>
          </a:p>
        </p:txBody>
      </p:sp>
      <p:sp>
        <p:nvSpPr>
          <p:cNvPr id="40" name="文本框 39"/>
          <p:cNvSpPr txBox="1"/>
          <p:nvPr/>
        </p:nvSpPr>
        <p:spPr>
          <a:xfrm>
            <a:off x="6785546" y="1864248"/>
            <a:ext cx="4242424" cy="1938992"/>
          </a:xfrm>
          <a:prstGeom prst="rect">
            <a:avLst/>
          </a:prstGeom>
          <a:noFill/>
        </p:spPr>
        <p:txBody>
          <a:bodyPr wrap="square">
            <a:spAutoFit/>
          </a:bodyPr>
          <a:lstStyle/>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虽然天气原因只有</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20%</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，但考虑到数据集以及预测可行性覆盖不到空管和军事活动，并且天气因素是较为可预见的；</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所以才使用天气信息作为因子</a:t>
            </a:r>
            <a:endParaRPr lang="en-US" altLang="zh-CN" sz="2400" b="1" dirty="0">
              <a:latin typeface="PingFang SC"/>
            </a:endParaRPr>
          </a:p>
        </p:txBody>
      </p:sp>
      <p:sp>
        <p:nvSpPr>
          <p:cNvPr id="26" name="文本框 25"/>
          <p:cNvSpPr txBox="1"/>
          <p:nvPr/>
        </p:nvSpPr>
        <p:spPr>
          <a:xfrm>
            <a:off x="6877672" y="4638699"/>
            <a:ext cx="3913915" cy="1200329"/>
          </a:xfrm>
          <a:prstGeom prst="rect">
            <a:avLst/>
          </a:prstGeom>
          <a:noFill/>
        </p:spPr>
        <p:txBody>
          <a:bodyPr wrap="square">
            <a:spAutoFit/>
          </a:bodyPr>
          <a:lstStyle/>
          <a:p>
            <a:r>
              <a:rPr lang="zh-CN" altLang="en-US" b="1" dirty="0">
                <a:latin typeface="PingFang SC"/>
              </a:rPr>
              <a:t>参考文献：</a:t>
            </a:r>
            <a:endParaRPr lang="en-US" altLang="zh-CN" b="1" dirty="0">
              <a:latin typeface="PingFang SC"/>
            </a:endParaRPr>
          </a:p>
          <a:p>
            <a:r>
              <a:rPr lang="en-US" altLang="zh-CN" b="1" dirty="0">
                <a:latin typeface="PingFang SC"/>
              </a:rPr>
              <a:t>[1]</a:t>
            </a:r>
            <a:r>
              <a:rPr lang="zh-CN" altLang="en-US" b="1" dirty="0">
                <a:latin typeface="PingFang SC"/>
              </a:rPr>
              <a:t>董念清</a:t>
            </a:r>
            <a:r>
              <a:rPr lang="en-US" altLang="zh-CN" b="1" dirty="0">
                <a:latin typeface="PingFang SC"/>
              </a:rPr>
              <a:t>. </a:t>
            </a:r>
            <a:r>
              <a:rPr lang="zh-CN" altLang="en-US" b="1" dirty="0">
                <a:latin typeface="PingFang SC"/>
              </a:rPr>
              <a:t>中国航班延误的现状、原因及治理路径</a:t>
            </a:r>
            <a:r>
              <a:rPr lang="en-US" altLang="zh-CN" b="1" dirty="0">
                <a:latin typeface="PingFang SC"/>
              </a:rPr>
              <a:t>[J]. </a:t>
            </a:r>
            <a:r>
              <a:rPr lang="zh-CN" altLang="en-US" b="1" dirty="0">
                <a:latin typeface="PingFang SC"/>
              </a:rPr>
              <a:t>北京航空航天大学学报</a:t>
            </a:r>
            <a:r>
              <a:rPr lang="en-US" altLang="zh-CN" b="1" dirty="0">
                <a:latin typeface="PingFang SC"/>
              </a:rPr>
              <a:t>(</a:t>
            </a:r>
            <a:r>
              <a:rPr lang="zh-CN" altLang="en-US" b="1" dirty="0">
                <a:latin typeface="PingFang SC"/>
              </a:rPr>
              <a:t>社会科学版</a:t>
            </a:r>
            <a:r>
              <a:rPr lang="en-US" altLang="zh-CN" b="1" dirty="0">
                <a:latin typeface="PingFang SC"/>
              </a:rPr>
              <a:t>), 2013, 26(6):25-32.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前端</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Web</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设计技术要点</a:t>
              </a:r>
            </a:p>
          </p:txBody>
        </p:sp>
      </p:grpSp>
      <p:sp>
        <p:nvSpPr>
          <p:cNvPr id="17" name="文本框 16"/>
          <p:cNvSpPr txBox="1"/>
          <p:nvPr/>
        </p:nvSpPr>
        <p:spPr>
          <a:xfrm>
            <a:off x="7141938" y="3322063"/>
            <a:ext cx="3693885" cy="1692771"/>
          </a:xfrm>
          <a:prstGeom prst="rect">
            <a:avLst/>
          </a:prstGeom>
          <a:noFill/>
        </p:spPr>
        <p:txBody>
          <a:bodyPr wrap="square" rtlCol="0">
            <a:spAutoFit/>
          </a:bodyPr>
          <a:lstStyle/>
          <a:p>
            <a:r>
              <a:rPr lang="zh-CN" altLang="en-US" sz="2400" b="1" dirty="0">
                <a:cs typeface="+mn-ea"/>
                <a:sym typeface="+mn-lt"/>
              </a:rPr>
              <a:t>界面排版问题</a:t>
            </a:r>
            <a:endParaRPr lang="en-US" altLang="zh-CN" sz="2400" b="1" dirty="0">
              <a:cs typeface="+mn-ea"/>
              <a:sym typeface="+mn-lt"/>
            </a:endParaRPr>
          </a:p>
          <a:p>
            <a:r>
              <a:rPr lang="zh-CN" altLang="en-US" sz="1600" b="1" dirty="0"/>
              <a:t>解决：使用相关组件，通过</a:t>
            </a:r>
            <a:endParaRPr lang="en-US" altLang="zh-CN" sz="1600" b="1" dirty="0"/>
          </a:p>
          <a:p>
            <a:r>
              <a:rPr lang="en-US" altLang="zh-CN" sz="1600" b="1" dirty="0"/>
              <a:t>&lt;</a:t>
            </a:r>
            <a:r>
              <a:rPr lang="en-US" altLang="zh-CN" sz="1600" b="1" dirty="0" err="1"/>
              <a:t>el</a:t>
            </a:r>
            <a:r>
              <a:rPr lang="en-US" altLang="zh-CN" sz="1600" b="1" dirty="0"/>
              <a:t>-container&gt;</a:t>
            </a:r>
            <a:r>
              <a:rPr lang="zh-CN" altLang="en-US" sz="1600" b="1" dirty="0"/>
              <a:t>中分为</a:t>
            </a:r>
            <a:endParaRPr lang="en-US" altLang="zh-CN" sz="1600" b="1" dirty="0"/>
          </a:p>
          <a:p>
            <a:r>
              <a:rPr lang="en-US" altLang="zh-CN" sz="1600" b="1" dirty="0"/>
              <a:t>aside</a:t>
            </a:r>
            <a:r>
              <a:rPr lang="zh-CN" altLang="en-US" sz="1600" b="1" dirty="0"/>
              <a:t>，</a:t>
            </a:r>
            <a:r>
              <a:rPr lang="en-US" altLang="zh-CN" sz="1600" b="1" dirty="0"/>
              <a:t>head</a:t>
            </a:r>
            <a:r>
              <a:rPr lang="zh-CN" altLang="en-US" sz="1600" b="1" dirty="0"/>
              <a:t>，</a:t>
            </a:r>
            <a:r>
              <a:rPr lang="en-US" altLang="zh-CN" sz="1600" b="1" dirty="0"/>
              <a:t>foot</a:t>
            </a:r>
            <a:r>
              <a:rPr lang="zh-CN" altLang="en-US" sz="1600" b="1" dirty="0"/>
              <a:t>，</a:t>
            </a:r>
            <a:r>
              <a:rPr lang="en-US" altLang="zh-CN" sz="1600" b="1" dirty="0"/>
              <a:t>main</a:t>
            </a:r>
            <a:r>
              <a:rPr lang="zh-CN" altLang="en-US" sz="1600" b="1" dirty="0"/>
              <a:t>四个区域来实现</a:t>
            </a:r>
            <a:endParaRPr lang="zh-CN" altLang="en-US" sz="1600" dirty="0"/>
          </a:p>
          <a:p>
            <a:endParaRPr lang="en-US" altLang="zh-CN" sz="1600" b="1" dirty="0">
              <a:cs typeface="+mn-ea"/>
              <a:sym typeface="+mn-lt"/>
            </a:endParaRPr>
          </a:p>
        </p:txBody>
      </p:sp>
      <p:sp>
        <p:nvSpPr>
          <p:cNvPr id="12" name="Rounded Rectangle 35"/>
          <p:cNvSpPr/>
          <p:nvPr/>
        </p:nvSpPr>
        <p:spPr>
          <a:xfrm>
            <a:off x="6998618" y="542337"/>
            <a:ext cx="4189396"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文本框 12"/>
          <p:cNvSpPr txBox="1"/>
          <p:nvPr/>
        </p:nvSpPr>
        <p:spPr>
          <a:xfrm>
            <a:off x="7448847" y="666861"/>
            <a:ext cx="3852427" cy="523220"/>
          </a:xfrm>
          <a:prstGeom prst="rect">
            <a:avLst/>
          </a:prstGeom>
          <a:noFill/>
        </p:spPr>
        <p:txBody>
          <a:bodyPr wrap="square" rtlCol="0">
            <a:spAutoFit/>
          </a:bodyPr>
          <a:lstStyle/>
          <a:p>
            <a:r>
              <a:rPr lang="en-US" altLang="zh-CN" sz="2800" b="1" dirty="0">
                <a:solidFill>
                  <a:schemeClr val="bg1"/>
                </a:solidFill>
                <a:cs typeface="+mn-ea"/>
                <a:sym typeface="+mn-lt"/>
              </a:rPr>
              <a:t>Web</a:t>
            </a:r>
            <a:r>
              <a:rPr lang="zh-CN" altLang="en-US" sz="2800" b="1" dirty="0">
                <a:solidFill>
                  <a:schemeClr val="bg1"/>
                </a:solidFill>
                <a:cs typeface="+mn-ea"/>
                <a:sym typeface="+mn-lt"/>
              </a:rPr>
              <a:t>核功能界面排版</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325" y="1185692"/>
            <a:ext cx="5730851" cy="528612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4466733" y="-12488"/>
            <a:ext cx="3258534" cy="186167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4795459" y="609051"/>
            <a:ext cx="2601920" cy="1015663"/>
          </a:xfrm>
          <a:prstGeom prst="rect">
            <a:avLst/>
          </a:prstGeom>
          <a:noFill/>
        </p:spPr>
        <p:txBody>
          <a:bodyPr wrap="square">
            <a:spAutoFit/>
          </a:bodyPr>
          <a:lstStyle/>
          <a:p>
            <a:pPr algn="ctr"/>
            <a:r>
              <a:rPr lang="zh-CN" altLang="en-US" sz="6000" b="1" dirty="0">
                <a:solidFill>
                  <a:srgbClr val="5577D1"/>
                </a:solidFill>
              </a:rPr>
              <a:t>目录</a:t>
            </a:r>
          </a:p>
        </p:txBody>
      </p:sp>
      <p:grpSp>
        <p:nvGrpSpPr>
          <p:cNvPr id="12" name="组合 11"/>
          <p:cNvGrpSpPr/>
          <p:nvPr/>
        </p:nvGrpSpPr>
        <p:grpSpPr>
          <a:xfrm>
            <a:off x="846633" y="2153752"/>
            <a:ext cx="4976729" cy="707114"/>
            <a:chOff x="846633" y="1951591"/>
            <a:chExt cx="4976729" cy="707114"/>
          </a:xfrm>
        </p:grpSpPr>
        <p:grpSp>
          <p:nvGrpSpPr>
            <p:cNvPr id="4" name="组合 3"/>
            <p:cNvGrpSpPr/>
            <p:nvPr/>
          </p:nvGrpSpPr>
          <p:grpSpPr>
            <a:xfrm>
              <a:off x="846633" y="1951591"/>
              <a:ext cx="4976729" cy="707114"/>
              <a:chOff x="1752599" y="1817778"/>
              <a:chExt cx="8851656" cy="1800789"/>
            </a:xfrm>
          </p:grpSpPr>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1095828" y="1951591"/>
              <a:ext cx="4148558" cy="584775"/>
              <a:chOff x="1674804" y="1972051"/>
              <a:chExt cx="4148558" cy="584775"/>
            </a:xfrm>
          </p:grpSpPr>
          <p:sp>
            <p:nvSpPr>
              <p:cNvPr id="9" name="文本框 4"/>
              <p:cNvSpPr txBox="1"/>
              <p:nvPr/>
            </p:nvSpPr>
            <p:spPr>
              <a:xfrm>
                <a:off x="2649260" y="2049537"/>
                <a:ext cx="317410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项目总体简介</a:t>
                </a:r>
              </a:p>
            </p:txBody>
          </p:sp>
          <p:sp>
            <p:nvSpPr>
              <p:cNvPr id="32" name="文本框 4"/>
              <p:cNvSpPr txBox="1"/>
              <p:nvPr/>
            </p:nvSpPr>
            <p:spPr>
              <a:xfrm>
                <a:off x="1674804" y="1972051"/>
                <a:ext cx="103370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01 /</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grpSp>
        <p:nvGrpSpPr>
          <p:cNvPr id="42" name="组合 41"/>
          <p:cNvGrpSpPr/>
          <p:nvPr/>
        </p:nvGrpSpPr>
        <p:grpSpPr>
          <a:xfrm>
            <a:off x="6379319" y="2130754"/>
            <a:ext cx="4976729" cy="707114"/>
            <a:chOff x="846633" y="1951591"/>
            <a:chExt cx="4976729" cy="707114"/>
          </a:xfrm>
        </p:grpSpPr>
        <p:grpSp>
          <p:nvGrpSpPr>
            <p:cNvPr id="43" name="组合 42"/>
            <p:cNvGrpSpPr/>
            <p:nvPr/>
          </p:nvGrpSpPr>
          <p:grpSpPr>
            <a:xfrm>
              <a:off x="846633" y="1951591"/>
              <a:ext cx="4976729" cy="707114"/>
              <a:chOff x="1752599" y="1817778"/>
              <a:chExt cx="8851656" cy="1800789"/>
            </a:xfrm>
          </p:grpSpPr>
          <p:sp>
            <p:nvSpPr>
              <p:cNvPr id="47" name="矩形: 圆角 46"/>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2" name="矩形: 圆角 51"/>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44" name="组合 43"/>
            <p:cNvGrpSpPr/>
            <p:nvPr/>
          </p:nvGrpSpPr>
          <p:grpSpPr>
            <a:xfrm>
              <a:off x="1095828" y="1951591"/>
              <a:ext cx="4479336" cy="584775"/>
              <a:chOff x="1674804" y="1972051"/>
              <a:chExt cx="4479336" cy="584775"/>
            </a:xfrm>
          </p:grpSpPr>
          <p:sp>
            <p:nvSpPr>
              <p:cNvPr id="45" name="文本框 4"/>
              <p:cNvSpPr txBox="1"/>
              <p:nvPr/>
            </p:nvSpPr>
            <p:spPr>
              <a:xfrm>
                <a:off x="2649260" y="2050689"/>
                <a:ext cx="350488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项目框架</a:t>
                </a:r>
              </a:p>
            </p:txBody>
          </p:sp>
          <p:sp>
            <p:nvSpPr>
              <p:cNvPr id="46" name="文本框 4"/>
              <p:cNvSpPr txBox="1"/>
              <p:nvPr/>
            </p:nvSpPr>
            <p:spPr>
              <a:xfrm>
                <a:off x="1674804" y="1972051"/>
                <a:ext cx="103370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02 /</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grpSp>
        <p:nvGrpSpPr>
          <p:cNvPr id="53" name="组合 52"/>
          <p:cNvGrpSpPr/>
          <p:nvPr/>
        </p:nvGrpSpPr>
        <p:grpSpPr>
          <a:xfrm>
            <a:off x="846633" y="3268866"/>
            <a:ext cx="4976729" cy="707114"/>
            <a:chOff x="846633" y="1951591"/>
            <a:chExt cx="4976729" cy="707114"/>
          </a:xfrm>
        </p:grpSpPr>
        <p:grpSp>
          <p:nvGrpSpPr>
            <p:cNvPr id="57" name="组合 56"/>
            <p:cNvGrpSpPr/>
            <p:nvPr/>
          </p:nvGrpSpPr>
          <p:grpSpPr>
            <a:xfrm>
              <a:off x="846633" y="1951591"/>
              <a:ext cx="4976729" cy="707114"/>
              <a:chOff x="1752599" y="1817778"/>
              <a:chExt cx="8851656" cy="1800789"/>
            </a:xfrm>
          </p:grpSpPr>
          <p:sp>
            <p:nvSpPr>
              <p:cNvPr id="62" name="矩形: 圆角 61"/>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3" name="矩形: 圆角 62"/>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58" name="组合 57"/>
            <p:cNvGrpSpPr/>
            <p:nvPr/>
          </p:nvGrpSpPr>
          <p:grpSpPr>
            <a:xfrm>
              <a:off x="1095828" y="1951591"/>
              <a:ext cx="4148558" cy="584775"/>
              <a:chOff x="1674804" y="1972051"/>
              <a:chExt cx="4148558" cy="584775"/>
            </a:xfrm>
          </p:grpSpPr>
          <p:sp>
            <p:nvSpPr>
              <p:cNvPr id="59" name="文本框 4"/>
              <p:cNvSpPr txBox="1"/>
              <p:nvPr/>
            </p:nvSpPr>
            <p:spPr>
              <a:xfrm>
                <a:off x="2649260" y="2050689"/>
                <a:ext cx="317410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cs typeface="+mn-ea"/>
                    <a:sym typeface="+mn-lt"/>
                  </a:rPr>
                  <a:t>数据清洗与模型分析</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sp>
            <p:nvSpPr>
              <p:cNvPr id="61" name="文本框 4"/>
              <p:cNvSpPr txBox="1"/>
              <p:nvPr/>
            </p:nvSpPr>
            <p:spPr>
              <a:xfrm>
                <a:off x="1674804" y="1972051"/>
                <a:ext cx="103370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03 /</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grpSp>
        <p:nvGrpSpPr>
          <p:cNvPr id="64" name="组合 63"/>
          <p:cNvGrpSpPr/>
          <p:nvPr/>
        </p:nvGrpSpPr>
        <p:grpSpPr>
          <a:xfrm>
            <a:off x="6367641" y="3268866"/>
            <a:ext cx="4976729" cy="707114"/>
            <a:chOff x="846633" y="1951591"/>
            <a:chExt cx="4976729" cy="707114"/>
          </a:xfrm>
        </p:grpSpPr>
        <p:grpSp>
          <p:nvGrpSpPr>
            <p:cNvPr id="65" name="组合 64"/>
            <p:cNvGrpSpPr/>
            <p:nvPr/>
          </p:nvGrpSpPr>
          <p:grpSpPr>
            <a:xfrm>
              <a:off x="846633" y="1951591"/>
              <a:ext cx="4976729" cy="707114"/>
              <a:chOff x="1752599" y="1817778"/>
              <a:chExt cx="8851656" cy="1800789"/>
            </a:xfrm>
          </p:grpSpPr>
          <p:sp>
            <p:nvSpPr>
              <p:cNvPr id="69" name="矩形: 圆角 68"/>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0" name="矩形: 圆角 69"/>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6" name="组合 65"/>
            <p:cNvGrpSpPr/>
            <p:nvPr/>
          </p:nvGrpSpPr>
          <p:grpSpPr>
            <a:xfrm>
              <a:off x="1095828" y="1951591"/>
              <a:ext cx="4148558" cy="584775"/>
              <a:chOff x="1674804" y="1972051"/>
              <a:chExt cx="4148558" cy="584775"/>
            </a:xfrm>
          </p:grpSpPr>
          <p:sp>
            <p:nvSpPr>
              <p:cNvPr id="67" name="文本框 4"/>
              <p:cNvSpPr txBox="1"/>
              <p:nvPr/>
            </p:nvSpPr>
            <p:spPr>
              <a:xfrm>
                <a:off x="2649260" y="2050689"/>
                <a:ext cx="317410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cs typeface="+mn-ea"/>
                    <a:sym typeface="+mn-lt"/>
                  </a:rPr>
                  <a:t>当前技术要点</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sp>
            <p:nvSpPr>
              <p:cNvPr id="68" name="文本框 4"/>
              <p:cNvSpPr txBox="1"/>
              <p:nvPr/>
            </p:nvSpPr>
            <p:spPr>
              <a:xfrm>
                <a:off x="1674804" y="1972051"/>
                <a:ext cx="103370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04 /</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sp>
        <p:nvSpPr>
          <p:cNvPr id="39" name="文本框 38"/>
          <p:cNvSpPr txBox="1"/>
          <p:nvPr/>
        </p:nvSpPr>
        <p:spPr>
          <a:xfrm>
            <a:off x="-103525637" y="-54658141"/>
            <a:ext cx="6105524" cy="369332"/>
          </a:xfrm>
          <a:prstGeom prst="rect">
            <a:avLst/>
          </a:prstGeom>
          <a:noFill/>
        </p:spPr>
        <p:txBody>
          <a:bodyPr wrap="square">
            <a:spAutoFit/>
          </a:bodyPr>
          <a:lstStyle/>
          <a:p>
            <a:r>
              <a:rPr lang="en-US" altLang="zh-CN" dirty="0">
                <a:solidFill>
                  <a:schemeClr val="bg1">
                    <a:lumMod val="95000"/>
                  </a:schemeClr>
                </a:solidFill>
              </a:rPr>
              <a:t>5 1PP T</a:t>
            </a:r>
            <a:r>
              <a:rPr lang="zh-CN" altLang="en-US" dirty="0">
                <a:solidFill>
                  <a:schemeClr val="bg1">
                    <a:lumMod val="95000"/>
                  </a:schemeClr>
                </a:solidFill>
              </a:rPr>
              <a:t>模板网   </a:t>
            </a:r>
            <a:r>
              <a:rPr lang="en-US" altLang="zh-CN" dirty="0">
                <a:solidFill>
                  <a:schemeClr val="bg1">
                    <a:lumMod val="95000"/>
                  </a:schemeClr>
                </a:solidFill>
              </a:rPr>
              <a:t>www.5 1 p ptmoban.com</a:t>
            </a:r>
            <a:endParaRPr lang="zh-CN" altLang="en-US" dirty="0">
              <a:solidFill>
                <a:schemeClr val="bg1">
                  <a:lumMod val="95000"/>
                </a:schemeClr>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35"/>
          <p:cNvSpPr/>
          <p:nvPr/>
        </p:nvSpPr>
        <p:spPr>
          <a:xfrm>
            <a:off x="576918" y="4871755"/>
            <a:ext cx="3835285"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前端</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Web</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设计技术要点</a:t>
              </a:r>
            </a:p>
          </p:txBody>
        </p:sp>
      </p:grpSp>
      <p:sp>
        <p:nvSpPr>
          <p:cNvPr id="40" name="文本框 39"/>
          <p:cNvSpPr txBox="1"/>
          <p:nvPr/>
        </p:nvSpPr>
        <p:spPr>
          <a:xfrm>
            <a:off x="1451010" y="5018505"/>
            <a:ext cx="2597207" cy="523220"/>
          </a:xfrm>
          <a:prstGeom prst="rect">
            <a:avLst/>
          </a:prstGeom>
          <a:noFill/>
        </p:spPr>
        <p:txBody>
          <a:bodyPr wrap="square" rtlCol="0">
            <a:spAutoFit/>
          </a:bodyPr>
          <a:lstStyle/>
          <a:p>
            <a:r>
              <a:rPr lang="zh-CN" altLang="en-US" sz="2800" b="1" dirty="0">
                <a:solidFill>
                  <a:schemeClr val="bg1"/>
                </a:solidFill>
                <a:cs typeface="+mn-ea"/>
                <a:sym typeface="+mn-lt"/>
              </a:rPr>
              <a:t>中国地图导入</a:t>
            </a:r>
          </a:p>
        </p:txBody>
      </p:sp>
      <p:sp>
        <p:nvSpPr>
          <p:cNvPr id="24" name="文本框 23"/>
          <p:cNvSpPr txBox="1"/>
          <p:nvPr/>
        </p:nvSpPr>
        <p:spPr>
          <a:xfrm>
            <a:off x="5865180" y="2340849"/>
            <a:ext cx="6110796" cy="2677656"/>
          </a:xfrm>
          <a:prstGeom prst="rect">
            <a:avLst/>
          </a:prstGeom>
          <a:noFill/>
        </p:spPr>
        <p:txBody>
          <a:bodyPr wrap="square">
            <a:spAutoFit/>
          </a:bodyPr>
          <a:lstStyle/>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我们使用的是在中国地图上选择起始、到达机场，这个操作的基础是导入中国地图</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a:p>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2400" b="1" dirty="0"/>
              <a:t>解决：通过</a:t>
            </a:r>
            <a:r>
              <a:rPr lang="en-US" altLang="zh-CN" sz="2400" b="1" dirty="0" err="1"/>
              <a:t>echarts</a:t>
            </a:r>
            <a:r>
              <a:rPr lang="zh-CN" altLang="en-US" sz="2400" b="1" dirty="0"/>
              <a:t>完成中国地图的展示，但必须是</a:t>
            </a:r>
            <a:r>
              <a:rPr lang="en-US" altLang="zh-CN" sz="2400" b="1" dirty="0"/>
              <a:t>4.9</a:t>
            </a:r>
            <a:r>
              <a:rPr lang="zh-CN" altLang="en-US" sz="2400" b="1" dirty="0"/>
              <a:t>版本，因为新版本下删除了自带的地图</a:t>
            </a:r>
            <a:endParaRPr lang="zh-CN" altLang="en-US" sz="2400" dirty="0"/>
          </a:p>
          <a:p>
            <a:endParaRPr lang="en-US" altLang="zh-CN" sz="2400" b="1" dirty="0">
              <a:latin typeface="PingFang SC"/>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43" y="1782059"/>
            <a:ext cx="5539666" cy="1505928"/>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后端设计要点</a:t>
              </a:r>
            </a:p>
          </p:txBody>
        </p:sp>
      </p:grpSp>
      <p:sp>
        <p:nvSpPr>
          <p:cNvPr id="17" name="文本框 16"/>
          <p:cNvSpPr txBox="1"/>
          <p:nvPr/>
        </p:nvSpPr>
        <p:spPr>
          <a:xfrm>
            <a:off x="739711" y="4781254"/>
            <a:ext cx="8230362" cy="1200329"/>
          </a:xfrm>
          <a:prstGeom prst="rect">
            <a:avLst/>
          </a:prstGeom>
          <a:noFill/>
        </p:spPr>
        <p:txBody>
          <a:bodyPr wrap="square" rtlCol="0">
            <a:spAutoFit/>
          </a:bodyPr>
          <a:lstStyle/>
          <a:p>
            <a:r>
              <a:rPr lang="zh-CN" altLang="en-US" sz="2400" b="1" dirty="0"/>
              <a:t>问题：使用</a:t>
            </a:r>
            <a:r>
              <a:rPr lang="en-US" altLang="zh-CN" sz="2400" b="1" dirty="0" err="1"/>
              <a:t>pymysql</a:t>
            </a:r>
            <a:r>
              <a:rPr lang="zh-CN" altLang="en-US" sz="2400" b="1" dirty="0"/>
              <a:t>连接数据库出现问题</a:t>
            </a:r>
            <a:endParaRPr lang="en-US" altLang="zh-CN" sz="2400" b="1" dirty="0"/>
          </a:p>
          <a:p>
            <a:endParaRPr lang="zh-CN" altLang="en-US" sz="2400" b="1" dirty="0"/>
          </a:p>
          <a:p>
            <a:r>
              <a:rPr lang="zh-CN" altLang="en-US" sz="2400" b="1" dirty="0"/>
              <a:t>解决：使用</a:t>
            </a:r>
            <a:r>
              <a:rPr lang="en-US" altLang="zh-CN" sz="2400" b="1" dirty="0" err="1"/>
              <a:t>sqlalchemy</a:t>
            </a:r>
            <a:r>
              <a:rPr lang="zh-CN" altLang="en-US" sz="2400" b="1" dirty="0"/>
              <a:t>，配合</a:t>
            </a:r>
            <a:r>
              <a:rPr lang="en-US" altLang="zh-CN" sz="2400" b="1" dirty="0" err="1"/>
              <a:t>sql</a:t>
            </a:r>
            <a:r>
              <a:rPr lang="zh-CN" altLang="en-US" sz="2400" b="1" dirty="0"/>
              <a:t>语言进行数据库的连接</a:t>
            </a:r>
            <a:endParaRPr lang="zh-CN" altLang="en-US" sz="2400" dirty="0"/>
          </a:p>
        </p:txBody>
      </p:sp>
      <p:sp>
        <p:nvSpPr>
          <p:cNvPr id="12" name="Rounded Rectangle 35"/>
          <p:cNvSpPr/>
          <p:nvPr/>
        </p:nvSpPr>
        <p:spPr>
          <a:xfrm>
            <a:off x="359450" y="1356970"/>
            <a:ext cx="2411405" cy="120032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文本框 12"/>
          <p:cNvSpPr txBox="1"/>
          <p:nvPr/>
        </p:nvSpPr>
        <p:spPr>
          <a:xfrm>
            <a:off x="541959" y="1626173"/>
            <a:ext cx="2115363" cy="523220"/>
          </a:xfrm>
          <a:prstGeom prst="rect">
            <a:avLst/>
          </a:prstGeom>
          <a:noFill/>
        </p:spPr>
        <p:txBody>
          <a:bodyPr wrap="square" rtlCol="0">
            <a:spAutoFit/>
          </a:bodyPr>
          <a:lstStyle/>
          <a:p>
            <a:r>
              <a:rPr lang="zh-CN" altLang="en-US" sz="2800" b="1" dirty="0">
                <a:solidFill>
                  <a:schemeClr val="bg1"/>
                </a:solidFill>
                <a:cs typeface="+mn-ea"/>
                <a:sym typeface="+mn-lt"/>
              </a:rPr>
              <a:t>数据库连接</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745" y="1476581"/>
            <a:ext cx="8834912" cy="2885151"/>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7374503" cy="861175"/>
            <a:chOff x="74343" y="-18337"/>
            <a:chExt cx="7374503"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5" y="165867"/>
              <a:ext cx="523019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完成的</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Web</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界面（未系统美化）</a:t>
              </a:r>
            </a:p>
          </p:txBody>
        </p:sp>
      </p:grpSp>
      <p:sp>
        <p:nvSpPr>
          <p:cNvPr id="12" name="Rounded Rectangle 35"/>
          <p:cNvSpPr/>
          <p:nvPr/>
        </p:nvSpPr>
        <p:spPr>
          <a:xfrm>
            <a:off x="7448846" y="280727"/>
            <a:ext cx="2982799"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文本框 12"/>
          <p:cNvSpPr txBox="1"/>
          <p:nvPr/>
        </p:nvSpPr>
        <p:spPr>
          <a:xfrm>
            <a:off x="7785815" y="413599"/>
            <a:ext cx="2982799" cy="523220"/>
          </a:xfrm>
          <a:prstGeom prst="rect">
            <a:avLst/>
          </a:prstGeom>
          <a:noFill/>
        </p:spPr>
        <p:txBody>
          <a:bodyPr wrap="square" rtlCol="0">
            <a:spAutoFit/>
          </a:bodyPr>
          <a:lstStyle/>
          <a:p>
            <a:r>
              <a:rPr lang="zh-CN" altLang="en-US" sz="2800" b="1" dirty="0">
                <a:solidFill>
                  <a:schemeClr val="bg1"/>
                </a:solidFill>
                <a:cs typeface="+mn-ea"/>
                <a:sym typeface="+mn-lt"/>
              </a:rPr>
              <a:t>用户登录界面</a:t>
            </a:r>
          </a:p>
        </p:txBody>
      </p:sp>
      <p:pic>
        <p:nvPicPr>
          <p:cNvPr id="11" name="图片 10" descr="电脑萤幕画面&#10;&#10;中度可信度描述已自动生成"/>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758" y="1212306"/>
            <a:ext cx="11216483" cy="5504260"/>
          </a:xfrm>
          <a:prstGeom prst="rect">
            <a:avLst/>
          </a:prstGeom>
          <a:noFill/>
          <a:ln>
            <a:noFill/>
          </a:ln>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35"/>
          <p:cNvSpPr/>
          <p:nvPr/>
        </p:nvSpPr>
        <p:spPr>
          <a:xfrm>
            <a:off x="7950914" y="5875414"/>
            <a:ext cx="3430259"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1" name="组合 30"/>
          <p:cNvGrpSpPr/>
          <p:nvPr/>
        </p:nvGrpSpPr>
        <p:grpSpPr>
          <a:xfrm>
            <a:off x="74343" y="-18337"/>
            <a:ext cx="7986581" cy="861175"/>
            <a:chOff x="74343" y="-18337"/>
            <a:chExt cx="7986581"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584226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完成的</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Web</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界面（未系统美化）</a:t>
              </a:r>
            </a:p>
          </p:txBody>
        </p:sp>
      </p:grpSp>
      <p:sp>
        <p:nvSpPr>
          <p:cNvPr id="40" name="文本框 39"/>
          <p:cNvSpPr txBox="1"/>
          <p:nvPr/>
        </p:nvSpPr>
        <p:spPr>
          <a:xfrm>
            <a:off x="8490055" y="6022163"/>
            <a:ext cx="2597207" cy="523220"/>
          </a:xfrm>
          <a:prstGeom prst="rect">
            <a:avLst/>
          </a:prstGeom>
          <a:noFill/>
        </p:spPr>
        <p:txBody>
          <a:bodyPr wrap="square" rtlCol="0">
            <a:spAutoFit/>
          </a:bodyPr>
          <a:lstStyle/>
          <a:p>
            <a:r>
              <a:rPr lang="zh-CN" altLang="en-US" sz="2800" b="1" dirty="0">
                <a:solidFill>
                  <a:schemeClr val="bg1"/>
                </a:solidFill>
                <a:cs typeface="+mn-ea"/>
                <a:sym typeface="+mn-lt"/>
              </a:rPr>
              <a:t>核心功能界面</a:t>
            </a:r>
          </a:p>
        </p:txBody>
      </p:sp>
      <p:pic>
        <p:nvPicPr>
          <p:cNvPr id="11" name="图片 10" descr="电脑萤幕的截图&#10;&#10;描述已自动生成"/>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603" y="1083572"/>
            <a:ext cx="9599636" cy="4710825"/>
          </a:xfrm>
          <a:prstGeom prst="rect">
            <a:avLst/>
          </a:prstGeom>
          <a:noFill/>
          <a:ln>
            <a:noFill/>
          </a:ln>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35"/>
          <p:cNvSpPr/>
          <p:nvPr/>
        </p:nvSpPr>
        <p:spPr>
          <a:xfrm>
            <a:off x="4317658" y="222798"/>
            <a:ext cx="3835285"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0" name="文本框 39"/>
          <p:cNvSpPr txBox="1"/>
          <p:nvPr/>
        </p:nvSpPr>
        <p:spPr>
          <a:xfrm>
            <a:off x="5385982" y="367535"/>
            <a:ext cx="1968675" cy="523220"/>
          </a:xfrm>
          <a:prstGeom prst="rect">
            <a:avLst/>
          </a:prstGeom>
          <a:noFill/>
        </p:spPr>
        <p:txBody>
          <a:bodyPr wrap="square" rtlCol="0">
            <a:spAutoFit/>
          </a:bodyPr>
          <a:lstStyle/>
          <a:p>
            <a:r>
              <a:rPr lang="zh-CN" altLang="en-US" sz="2800" b="1" dirty="0">
                <a:solidFill>
                  <a:schemeClr val="bg1"/>
                </a:solidFill>
                <a:cs typeface="+mn-ea"/>
                <a:sym typeface="+mn-lt"/>
              </a:rPr>
              <a:t>后续展望</a:t>
            </a:r>
          </a:p>
        </p:txBody>
      </p:sp>
      <p:sp>
        <p:nvSpPr>
          <p:cNvPr id="17" name="文本框 16"/>
          <p:cNvSpPr txBox="1"/>
          <p:nvPr/>
        </p:nvSpPr>
        <p:spPr>
          <a:xfrm>
            <a:off x="0" y="2458015"/>
            <a:ext cx="7693037" cy="2246769"/>
          </a:xfrm>
          <a:prstGeom prst="rect">
            <a:avLst/>
          </a:prstGeom>
          <a:noFill/>
        </p:spPr>
        <p:txBody>
          <a:bodyPr wrap="square" rtlCol="0">
            <a:spAutoFit/>
          </a:bodyPr>
          <a:lstStyle/>
          <a:p>
            <a:r>
              <a:rPr lang="en-US" altLang="zh-CN" sz="2800" b="1" dirty="0">
                <a:cs typeface="+mn-ea"/>
                <a:sym typeface="+mn-lt"/>
              </a:rPr>
              <a:t>1.</a:t>
            </a:r>
            <a:r>
              <a:rPr lang="zh-CN" altLang="en-US" sz="2800" b="1" dirty="0">
                <a:cs typeface="+mn-ea"/>
                <a:sym typeface="+mn-lt"/>
              </a:rPr>
              <a:t>进行预测模型的算法优化</a:t>
            </a:r>
            <a:endParaRPr lang="en-US" altLang="zh-CN" sz="2800" b="1" dirty="0">
              <a:cs typeface="+mn-ea"/>
              <a:sym typeface="+mn-lt"/>
            </a:endParaRPr>
          </a:p>
          <a:p>
            <a:r>
              <a:rPr lang="en-US" altLang="zh-CN" sz="2800" b="1" dirty="0">
                <a:cs typeface="+mn-ea"/>
                <a:sym typeface="+mn-lt"/>
              </a:rPr>
              <a:t>2.</a:t>
            </a:r>
            <a:r>
              <a:rPr lang="zh-CN" altLang="en-US" sz="2800" b="1" dirty="0">
                <a:cs typeface="+mn-ea"/>
                <a:sym typeface="+mn-lt"/>
              </a:rPr>
              <a:t>进行前后端的对接互连工程</a:t>
            </a:r>
            <a:endParaRPr lang="en-US" altLang="zh-CN" sz="2800" b="1" dirty="0">
              <a:cs typeface="+mn-ea"/>
              <a:sym typeface="+mn-lt"/>
            </a:endParaRPr>
          </a:p>
          <a:p>
            <a:r>
              <a:rPr lang="en-US" altLang="zh-CN" sz="2800" b="1" dirty="0">
                <a:cs typeface="+mn-ea"/>
                <a:sym typeface="+mn-lt"/>
              </a:rPr>
              <a:t>3.</a:t>
            </a:r>
            <a:r>
              <a:rPr lang="zh-CN" altLang="en-US" sz="2800" b="1" dirty="0">
                <a:cs typeface="+mn-ea"/>
                <a:sym typeface="+mn-lt"/>
              </a:rPr>
              <a:t>进行</a:t>
            </a:r>
            <a:r>
              <a:rPr lang="en-US" altLang="zh-CN" sz="2800" b="1" dirty="0">
                <a:cs typeface="+mn-ea"/>
                <a:sym typeface="+mn-lt"/>
              </a:rPr>
              <a:t>Web</a:t>
            </a:r>
            <a:r>
              <a:rPr lang="zh-CN" altLang="en-US" sz="2800" b="1" dirty="0">
                <a:cs typeface="+mn-ea"/>
                <a:sym typeface="+mn-lt"/>
              </a:rPr>
              <a:t>界面的美化、风格统一</a:t>
            </a:r>
            <a:endParaRPr lang="en-US" altLang="zh-CN" sz="2800" b="1" dirty="0">
              <a:cs typeface="+mn-ea"/>
              <a:sym typeface="+mn-lt"/>
            </a:endParaRPr>
          </a:p>
          <a:p>
            <a:r>
              <a:rPr lang="en-US" altLang="zh-CN" sz="2800" b="1" dirty="0">
                <a:cs typeface="+mn-ea"/>
                <a:sym typeface="+mn-lt"/>
              </a:rPr>
              <a:t>4.</a:t>
            </a:r>
            <a:r>
              <a:rPr lang="zh-CN" altLang="en-US" sz="2800" b="1" dirty="0">
                <a:cs typeface="+mn-ea"/>
                <a:sym typeface="+mn-lt"/>
              </a:rPr>
              <a:t>根据功能性需求进行后端</a:t>
            </a:r>
            <a:r>
              <a:rPr lang="en-US" altLang="zh-CN" sz="2800" b="1" dirty="0">
                <a:cs typeface="+mn-ea"/>
                <a:sym typeface="+mn-lt"/>
              </a:rPr>
              <a:t>API</a:t>
            </a:r>
            <a:r>
              <a:rPr lang="zh-CN" altLang="en-US" sz="2800" b="1" dirty="0">
                <a:cs typeface="+mn-ea"/>
                <a:sym typeface="+mn-lt"/>
              </a:rPr>
              <a:t>的实现与完善</a:t>
            </a:r>
            <a:endParaRPr lang="en-US" altLang="zh-CN" sz="2800" b="1" dirty="0">
              <a:cs typeface="+mn-ea"/>
              <a:sym typeface="+mn-lt"/>
            </a:endParaRPr>
          </a:p>
          <a:p>
            <a:r>
              <a:rPr lang="en-US" altLang="zh-CN" sz="2800" b="1" dirty="0">
                <a:cs typeface="+mn-ea"/>
                <a:sym typeface="+mn-lt"/>
              </a:rPr>
              <a:t>5.</a:t>
            </a:r>
            <a:r>
              <a:rPr lang="zh-CN" altLang="en-US" sz="2800" b="1" dirty="0">
                <a:cs typeface="+mn-ea"/>
                <a:sym typeface="+mn-lt"/>
              </a:rPr>
              <a:t>进行非功能需求的设计与完善</a:t>
            </a:r>
            <a:endParaRPr lang="en-US" altLang="zh-CN" sz="2800" b="1" dirty="0">
              <a:cs typeface="+mn-ea"/>
              <a:sym typeface="+mn-lt"/>
            </a:endParaRPr>
          </a:p>
        </p:txBody>
      </p:sp>
      <p:pic>
        <p:nvPicPr>
          <p:cNvPr id="12" name="图片 11">
            <a:extLst>
              <a:ext uri="{FF2B5EF4-FFF2-40B4-BE49-F238E27FC236}">
                <a16:creationId xmlns:a16="http://schemas.microsoft.com/office/drawing/2014/main" id="{B4E62E22-B9B4-0B1B-2D29-64D21A67B4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372" b="11829"/>
          <a:stretch/>
        </p:blipFill>
        <p:spPr>
          <a:xfrm>
            <a:off x="7119938" y="1908065"/>
            <a:ext cx="4970462" cy="3814029"/>
          </a:xfrm>
          <a:prstGeom prst="rect">
            <a:avLst/>
          </a:prstGeom>
        </p:spPr>
      </p:pic>
    </p:spTree>
    <p:custDataLst>
      <p:tags r:id="rId1"/>
    </p:custDataLst>
    <p:extLst>
      <p:ext uri="{BB962C8B-B14F-4D97-AF65-F5344CB8AC3E}">
        <p14:creationId xmlns:p14="http://schemas.microsoft.com/office/powerpoint/2010/main" val="1124281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barn(inVertical)">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0"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2960277" y="754425"/>
            <a:ext cx="5959920" cy="1015663"/>
          </a:xfrm>
          <a:prstGeom prst="rect">
            <a:avLst/>
          </a:prstGeom>
          <a:noFill/>
        </p:spPr>
        <p:txBody>
          <a:bodyPr wrap="square">
            <a:spAutoFit/>
          </a:bodyPr>
          <a:lstStyle/>
          <a:p>
            <a:pPr algn="ctr"/>
            <a:r>
              <a:rPr lang="zh-CN" altLang="en-US" sz="6000" b="1" dirty="0">
                <a:solidFill>
                  <a:srgbClr val="5577D1"/>
                </a:solidFill>
                <a:latin typeface="宋体" pitchFamily="2" charset="-122"/>
                <a:ea typeface="宋体" pitchFamily="2" charset="-122"/>
              </a:rPr>
              <a:t>感谢观看</a:t>
            </a:r>
          </a:p>
        </p:txBody>
      </p:sp>
      <p:grpSp>
        <p:nvGrpSpPr>
          <p:cNvPr id="12" name="组合 11"/>
          <p:cNvGrpSpPr/>
          <p:nvPr/>
        </p:nvGrpSpPr>
        <p:grpSpPr>
          <a:xfrm>
            <a:off x="3575590" y="2182567"/>
            <a:ext cx="5008774" cy="707114"/>
            <a:chOff x="814588" y="1951591"/>
            <a:chExt cx="5008774" cy="707114"/>
          </a:xfrm>
        </p:grpSpPr>
        <p:grpSp>
          <p:nvGrpSpPr>
            <p:cNvPr id="4" name="组合 3"/>
            <p:cNvGrpSpPr/>
            <p:nvPr/>
          </p:nvGrpSpPr>
          <p:grpSpPr>
            <a:xfrm>
              <a:off x="846633" y="1951591"/>
              <a:ext cx="4976729" cy="707114"/>
              <a:chOff x="1752599" y="1817778"/>
              <a:chExt cx="8851656" cy="1800789"/>
            </a:xfrm>
          </p:grpSpPr>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4"/>
            <p:cNvSpPr txBox="1"/>
            <p:nvPr/>
          </p:nvSpPr>
          <p:spPr>
            <a:xfrm>
              <a:off x="814588" y="2037096"/>
              <a:ext cx="494813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cs typeface="+mn-ea"/>
                  <a:sym typeface="+mn-lt"/>
                </a:rPr>
                <a:t>第二小组</a:t>
              </a:r>
              <a:r>
                <a:rPr lang="en-US" altLang="zh-CN" sz="2400" b="1" dirty="0">
                  <a:solidFill>
                    <a:schemeClr val="bg1"/>
                  </a:solidFill>
                  <a:cs typeface="+mn-ea"/>
                  <a:sym typeface="+mn-lt"/>
                </a:rPr>
                <a:t>-</a:t>
              </a:r>
              <a:r>
                <a:rPr lang="zh-CN" altLang="en-US" sz="2400" b="1" dirty="0">
                  <a:solidFill>
                    <a:schemeClr val="bg1"/>
                  </a:solidFill>
                  <a:cs typeface="+mn-ea"/>
                  <a:sym typeface="+mn-lt"/>
                </a:rPr>
                <a:t>国寄纵队</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16" name="文本框 15">
            <a:extLst>
              <a:ext uri="{FF2B5EF4-FFF2-40B4-BE49-F238E27FC236}">
                <a16:creationId xmlns:a16="http://schemas.microsoft.com/office/drawing/2014/main" id="{6582275D-8EB2-944D-E976-0856F09E6C6B}"/>
              </a:ext>
            </a:extLst>
          </p:cNvPr>
          <p:cNvSpPr txBox="1"/>
          <p:nvPr/>
        </p:nvSpPr>
        <p:spPr>
          <a:xfrm>
            <a:off x="2027162" y="2955394"/>
            <a:ext cx="8230362" cy="1569660"/>
          </a:xfrm>
          <a:prstGeom prst="rect">
            <a:avLst/>
          </a:prstGeom>
          <a:noFill/>
        </p:spPr>
        <p:txBody>
          <a:bodyPr wrap="square" rtlCol="0">
            <a:spAutoFit/>
          </a:bodyPr>
          <a:lstStyle/>
          <a:p>
            <a:r>
              <a:rPr lang="en-US" altLang="zh-CN" sz="2400" b="1" dirty="0"/>
              <a:t>[1]</a:t>
            </a:r>
            <a:r>
              <a:rPr lang="zh-CN" altLang="en-US" sz="2400" b="1" dirty="0"/>
              <a:t>董念清</a:t>
            </a:r>
            <a:r>
              <a:rPr lang="en-US" altLang="zh-CN" sz="2400" b="1" dirty="0"/>
              <a:t>. </a:t>
            </a:r>
            <a:r>
              <a:rPr lang="zh-CN" altLang="en-US" sz="2400" b="1" dirty="0"/>
              <a:t>中国航班延误的现状、原因及治理路径</a:t>
            </a:r>
            <a:r>
              <a:rPr lang="en-US" altLang="zh-CN" sz="2400" b="1" dirty="0"/>
              <a:t>[J]. </a:t>
            </a:r>
            <a:r>
              <a:rPr lang="zh-CN" altLang="en-US" sz="2400" b="1" dirty="0"/>
              <a:t>北京航空航天大学学报</a:t>
            </a:r>
            <a:r>
              <a:rPr lang="en-US" altLang="zh-CN" sz="2400" b="1" dirty="0"/>
              <a:t>(</a:t>
            </a:r>
            <a:r>
              <a:rPr lang="zh-CN" altLang="en-US" sz="2400" b="1" dirty="0"/>
              <a:t>社会科学版</a:t>
            </a:r>
            <a:r>
              <a:rPr lang="en-US" altLang="zh-CN" sz="2400" b="1" dirty="0"/>
              <a:t>), 2013, 26(6):25-32.</a:t>
            </a:r>
            <a:endParaRPr lang="zh-CN" altLang="en-US" sz="2400" b="1" dirty="0"/>
          </a:p>
          <a:p>
            <a:r>
              <a:rPr lang="en-US" altLang="zh-CN" sz="2400" b="1" dirty="0"/>
              <a:t>[2]</a:t>
            </a:r>
            <a:r>
              <a:rPr lang="zh-CN" altLang="en-US" sz="2400" b="1" dirty="0"/>
              <a:t>唐国利</a:t>
            </a:r>
            <a:r>
              <a:rPr lang="en-US" altLang="zh-CN" sz="2400" b="1" dirty="0"/>
              <a:t>, </a:t>
            </a:r>
            <a:r>
              <a:rPr lang="zh-CN" altLang="en-US" sz="2400" b="1" dirty="0"/>
              <a:t>任国玉</a:t>
            </a:r>
            <a:r>
              <a:rPr lang="en-US" altLang="zh-CN" sz="2400" b="1" dirty="0"/>
              <a:t>. </a:t>
            </a:r>
            <a:r>
              <a:rPr lang="zh-CN" altLang="en-US" sz="2400" b="1" dirty="0"/>
              <a:t>近百年中国地表气温变化趋势的再分析</a:t>
            </a:r>
            <a:r>
              <a:rPr lang="en-US" altLang="zh-CN" sz="2400" b="1" dirty="0"/>
              <a:t>[J]. </a:t>
            </a:r>
            <a:r>
              <a:rPr lang="zh-CN" altLang="en-US" sz="2400" b="1" dirty="0"/>
              <a:t>气候与环境研究</a:t>
            </a:r>
            <a:r>
              <a:rPr lang="en-US" altLang="zh-CN" sz="2400" b="1" dirty="0"/>
              <a:t>, 2005, 10(4):8.</a:t>
            </a:r>
            <a:endParaRPr lang="zh-CN" altLang="en-US" sz="2400"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74343" y="-18337"/>
            <a:ext cx="10583147" cy="861175"/>
            <a:chOff x="74343" y="-18337"/>
            <a:chExt cx="10583147" cy="861175"/>
          </a:xfrm>
        </p:grpSpPr>
        <p:grpSp>
          <p:nvGrpSpPr>
            <p:cNvPr id="18" name="组合 17"/>
            <p:cNvGrpSpPr/>
            <p:nvPr/>
          </p:nvGrpSpPr>
          <p:grpSpPr>
            <a:xfrm>
              <a:off x="74343" y="-18337"/>
              <a:ext cx="2005677" cy="861175"/>
              <a:chOff x="8521700" y="-18337"/>
              <a:chExt cx="3314701" cy="1564706"/>
            </a:xfrm>
            <a:effectLst/>
          </p:grpSpPr>
          <p:sp>
            <p:nvSpPr>
              <p:cNvPr id="23" name="任意多边形: 形状 22"/>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2" name="文本框 4"/>
            <p:cNvSpPr txBox="1"/>
            <p:nvPr/>
          </p:nvSpPr>
          <p:spPr>
            <a:xfrm>
              <a:off x="2385999" y="227026"/>
              <a:ext cx="827149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mn-ea"/>
                  <a:sym typeface="+mn-lt"/>
                </a:rPr>
                <a:t>项目的价值与意义</a:t>
              </a:r>
              <a:r>
                <a:rPr lang="en-US" altLang="zh-CN"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mn-ea"/>
                  <a:sym typeface="+mn-lt"/>
                </a:rPr>
                <a:t>-</a:t>
              </a:r>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mn-ea"/>
                  <a:sym typeface="+mn-lt"/>
                </a:rPr>
                <a:t>航班延迟的影响是多方面的</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20" name="TextBox 110"/>
          <p:cNvSpPr txBox="1"/>
          <p:nvPr/>
        </p:nvSpPr>
        <p:spPr>
          <a:xfrm>
            <a:off x="330217" y="3744811"/>
            <a:ext cx="1833836" cy="276999"/>
          </a:xfrm>
          <a:prstGeom prst="rect">
            <a:avLst/>
          </a:prstGeom>
          <a:noFill/>
        </p:spPr>
        <p:txBody>
          <a:bodyPr wrap="none" lIns="0" tIns="0" rIns="0" bIns="0" rtlCol="0">
            <a:spAutoFit/>
          </a:bodyPr>
          <a:lstStyle/>
          <a:p>
            <a:pPr algn="ctr"/>
            <a:r>
              <a:rPr lang="zh-CN" altLang="en-US" b="1" dirty="0">
                <a:cs typeface="+mn-ea"/>
                <a:sym typeface="+mn-lt"/>
              </a:rPr>
              <a:t>对于一般乘客而言</a:t>
            </a:r>
            <a:endParaRPr lang="en-US" altLang="zh-CN" b="1" dirty="0">
              <a:cs typeface="+mn-ea"/>
              <a:sym typeface="+mn-lt"/>
            </a:endParaRPr>
          </a:p>
        </p:txBody>
      </p:sp>
      <p:sp>
        <p:nvSpPr>
          <p:cNvPr id="25" name="TextBox 110"/>
          <p:cNvSpPr txBox="1"/>
          <p:nvPr/>
        </p:nvSpPr>
        <p:spPr>
          <a:xfrm>
            <a:off x="330217" y="1042415"/>
            <a:ext cx="2539157" cy="276999"/>
          </a:xfrm>
          <a:prstGeom prst="rect">
            <a:avLst/>
          </a:prstGeom>
          <a:noFill/>
        </p:spPr>
        <p:txBody>
          <a:bodyPr wrap="none" lIns="0" tIns="0" rIns="0" bIns="0" rtlCol="0">
            <a:spAutoFit/>
          </a:bodyPr>
          <a:lstStyle/>
          <a:p>
            <a:pPr algn="ctr"/>
            <a:r>
              <a:rPr lang="zh-CN" altLang="en-US" b="1" dirty="0">
                <a:cs typeface="+mn-ea"/>
                <a:sym typeface="+mn-lt"/>
              </a:rPr>
              <a:t>对于机场和航空公司而言</a:t>
            </a:r>
            <a:endParaRPr lang="en-US" altLang="zh-CN" b="1" dirty="0">
              <a:cs typeface="+mn-ea"/>
              <a:sym typeface="+mn-lt"/>
            </a:endParaRPr>
          </a:p>
        </p:txBody>
      </p:sp>
      <p:sp>
        <p:nvSpPr>
          <p:cNvPr id="2" name="文本框 1"/>
          <p:cNvSpPr txBox="1"/>
          <p:nvPr/>
        </p:nvSpPr>
        <p:spPr>
          <a:xfrm>
            <a:off x="330217" y="1518990"/>
            <a:ext cx="5441935" cy="1477328"/>
          </a:xfrm>
          <a:prstGeom prst="rect">
            <a:avLst/>
          </a:prstGeom>
          <a:noFill/>
        </p:spPr>
        <p:txBody>
          <a:bodyPr wrap="square" rtlCol="0">
            <a:spAutoFit/>
          </a:bodyPr>
          <a:lstStyle/>
          <a:p>
            <a:r>
              <a:rPr lang="zh-CN" altLang="en-US" sz="1800" dirty="0">
                <a:cs typeface="+mn-ea"/>
                <a:sym typeface="+mn-lt"/>
              </a:rPr>
              <a:t>对于机场而言，航班延误将导致非常有限的资源分配计划被打乱，导致旅客滞留，从而显著增加机场的安全、运营和调度压力</a:t>
            </a:r>
            <a:endParaRPr lang="en-US" altLang="zh-CN" sz="1800" dirty="0">
              <a:cs typeface="+mn-ea"/>
              <a:sym typeface="+mn-lt"/>
            </a:endParaRPr>
          </a:p>
          <a:p>
            <a:r>
              <a:rPr lang="zh-CN" altLang="en-US" sz="1800" dirty="0">
                <a:cs typeface="+mn-ea"/>
                <a:sym typeface="+mn-lt"/>
              </a:rPr>
              <a:t>造成航空公司的乘客满意度大幅下降</a:t>
            </a:r>
            <a:endParaRPr lang="en-US" altLang="zh-CN" sz="1800" dirty="0">
              <a:cs typeface="+mn-ea"/>
              <a:sym typeface="+mn-lt"/>
            </a:endParaRPr>
          </a:p>
          <a:p>
            <a:endParaRPr lang="zh-CN" altLang="en-US" dirty="0"/>
          </a:p>
        </p:txBody>
      </p:sp>
      <p:sp>
        <p:nvSpPr>
          <p:cNvPr id="27" name="文本框 26"/>
          <p:cNvSpPr txBox="1"/>
          <p:nvPr/>
        </p:nvSpPr>
        <p:spPr>
          <a:xfrm>
            <a:off x="330217" y="4288033"/>
            <a:ext cx="5600066" cy="1754326"/>
          </a:xfrm>
          <a:prstGeom prst="rect">
            <a:avLst/>
          </a:prstGeom>
          <a:noFill/>
        </p:spPr>
        <p:txBody>
          <a:bodyPr wrap="square" rtlCol="0">
            <a:spAutoFit/>
          </a:bodyPr>
          <a:lstStyle/>
          <a:p>
            <a:r>
              <a:rPr lang="zh-CN" altLang="en-US" sz="1800" dirty="0">
                <a:cs typeface="+mn-ea"/>
                <a:sym typeface="+mn-lt"/>
              </a:rPr>
              <a:t>对于一般的乘客，航班延迟小到几分钟，大到几小时，甚至有的时候跨天都是有可能的。</a:t>
            </a:r>
            <a:endParaRPr lang="en-US" altLang="zh-CN" sz="1800" dirty="0">
              <a:cs typeface="+mn-ea"/>
              <a:sym typeface="+mn-lt"/>
            </a:endParaRPr>
          </a:p>
          <a:p>
            <a:r>
              <a:rPr lang="zh-CN" altLang="en-US" sz="1800" dirty="0">
                <a:cs typeface="+mn-ea"/>
                <a:sym typeface="+mn-lt"/>
              </a:rPr>
              <a:t>飞机航班延迟对于乘客的出行安排将造成巨大的不可抗性的影响</a:t>
            </a:r>
            <a:endParaRPr lang="en-US" altLang="zh-CN" sz="1800" dirty="0">
              <a:cs typeface="+mn-ea"/>
              <a:sym typeface="+mn-lt"/>
            </a:endParaRPr>
          </a:p>
          <a:p>
            <a:r>
              <a:rPr lang="zh-CN" altLang="en-US" sz="1800" dirty="0">
                <a:cs typeface="+mn-ea"/>
                <a:sym typeface="+mn-lt"/>
              </a:rPr>
              <a:t>严重的延误可能会耽误我们重要的学习工作安排</a:t>
            </a:r>
            <a:endParaRPr lang="en-US" altLang="zh-CN" sz="1800" dirty="0">
              <a:cs typeface="+mn-ea"/>
              <a:sym typeface="+mn-lt"/>
            </a:endParaRPr>
          </a:p>
          <a:p>
            <a:endParaRPr lang="zh-CN"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0283" y="1862636"/>
            <a:ext cx="6140702" cy="40962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850870" y="3555140"/>
            <a:ext cx="2223994" cy="1888446"/>
            <a:chOff x="1571254" y="2807208"/>
            <a:chExt cx="2223994" cy="1888446"/>
          </a:xfrm>
        </p:grpSpPr>
        <p:sp>
          <p:nvSpPr>
            <p:cNvPr id="31" name="Freeform 15"/>
            <p:cNvSpPr/>
            <p:nvPr/>
          </p:nvSpPr>
          <p:spPr bwMode="auto">
            <a:xfrm>
              <a:off x="1941025" y="3448099"/>
              <a:ext cx="742226" cy="1247555"/>
            </a:xfrm>
            <a:custGeom>
              <a:avLst/>
              <a:gdLst>
                <a:gd name="T0" fmla="*/ 0 w 1106"/>
                <a:gd name="T1" fmla="*/ 0 h 1859"/>
                <a:gd name="T2" fmla="*/ 0 w 1106"/>
                <a:gd name="T3" fmla="*/ 1222 h 1859"/>
                <a:gd name="T4" fmla="*/ 1106 w 1106"/>
                <a:gd name="T5" fmla="*/ 1859 h 1859"/>
                <a:gd name="T6" fmla="*/ 1106 w 1106"/>
                <a:gd name="T7" fmla="*/ 637 h 1859"/>
                <a:gd name="T8" fmla="*/ 0 w 1106"/>
                <a:gd name="T9" fmla="*/ 0 h 1859"/>
              </a:gdLst>
              <a:ahLst/>
              <a:cxnLst>
                <a:cxn ang="0">
                  <a:pos x="T0" y="T1"/>
                </a:cxn>
                <a:cxn ang="0">
                  <a:pos x="T2" y="T3"/>
                </a:cxn>
                <a:cxn ang="0">
                  <a:pos x="T4" y="T5"/>
                </a:cxn>
                <a:cxn ang="0">
                  <a:pos x="T6" y="T7"/>
                </a:cxn>
                <a:cxn ang="0">
                  <a:pos x="T8" y="T9"/>
                </a:cxn>
              </a:cxnLst>
              <a:rect l="0" t="0" r="r" b="b"/>
              <a:pathLst>
                <a:path w="1106" h="1859">
                  <a:moveTo>
                    <a:pt x="0" y="0"/>
                  </a:moveTo>
                  <a:lnTo>
                    <a:pt x="0" y="1222"/>
                  </a:lnTo>
                  <a:lnTo>
                    <a:pt x="1106" y="1859"/>
                  </a:lnTo>
                  <a:lnTo>
                    <a:pt x="1106" y="637"/>
                  </a:lnTo>
                  <a:lnTo>
                    <a:pt x="0" y="0"/>
                  </a:lnTo>
                  <a:close/>
                </a:path>
              </a:pathLst>
            </a:custGeom>
            <a:solidFill>
              <a:srgbClr val="5577D1"/>
            </a:solidFill>
            <a:ln>
              <a:noFill/>
            </a:ln>
          </p:spPr>
          <p:txBody>
            <a:bodyPr vert="horz" wrap="square" lIns="91440" tIns="45720" rIns="91440" bIns="45720" numCol="1" anchor="t" anchorCtr="0" compatLnSpc="1"/>
            <a:lstStyle/>
            <a:p>
              <a:endParaRPr lang="id-ID">
                <a:cs typeface="+mn-ea"/>
                <a:sym typeface="+mn-lt"/>
              </a:endParaRPr>
            </a:p>
          </p:txBody>
        </p:sp>
        <p:sp>
          <p:nvSpPr>
            <p:cNvPr id="32" name="Freeform 16"/>
            <p:cNvSpPr/>
            <p:nvPr/>
          </p:nvSpPr>
          <p:spPr bwMode="auto">
            <a:xfrm>
              <a:off x="2683251" y="3448099"/>
              <a:ext cx="741555" cy="1247555"/>
            </a:xfrm>
            <a:custGeom>
              <a:avLst/>
              <a:gdLst>
                <a:gd name="T0" fmla="*/ 1105 w 1105"/>
                <a:gd name="T1" fmla="*/ 0 h 1859"/>
                <a:gd name="T2" fmla="*/ 1105 w 1105"/>
                <a:gd name="T3" fmla="*/ 1222 h 1859"/>
                <a:gd name="T4" fmla="*/ 0 w 1105"/>
                <a:gd name="T5" fmla="*/ 1859 h 1859"/>
                <a:gd name="T6" fmla="*/ 0 w 1105"/>
                <a:gd name="T7" fmla="*/ 637 h 1859"/>
                <a:gd name="T8" fmla="*/ 1105 w 1105"/>
                <a:gd name="T9" fmla="*/ 0 h 1859"/>
              </a:gdLst>
              <a:ahLst/>
              <a:cxnLst>
                <a:cxn ang="0">
                  <a:pos x="T0" y="T1"/>
                </a:cxn>
                <a:cxn ang="0">
                  <a:pos x="T2" y="T3"/>
                </a:cxn>
                <a:cxn ang="0">
                  <a:pos x="T4" y="T5"/>
                </a:cxn>
                <a:cxn ang="0">
                  <a:pos x="T6" y="T7"/>
                </a:cxn>
                <a:cxn ang="0">
                  <a:pos x="T8" y="T9"/>
                </a:cxn>
              </a:cxnLst>
              <a:rect l="0" t="0" r="r" b="b"/>
              <a:pathLst>
                <a:path w="1105" h="1859">
                  <a:moveTo>
                    <a:pt x="1105" y="0"/>
                  </a:moveTo>
                  <a:lnTo>
                    <a:pt x="1105" y="1222"/>
                  </a:lnTo>
                  <a:lnTo>
                    <a:pt x="0" y="1859"/>
                  </a:lnTo>
                  <a:lnTo>
                    <a:pt x="0" y="637"/>
                  </a:lnTo>
                  <a:lnTo>
                    <a:pt x="1105" y="0"/>
                  </a:lnTo>
                  <a:close/>
                </a:path>
              </a:pathLst>
            </a:custGeom>
            <a:solidFill>
              <a:srgbClr val="2A3F74"/>
            </a:solidFill>
            <a:ln>
              <a:noFill/>
            </a:ln>
          </p:spPr>
          <p:txBody>
            <a:bodyPr vert="horz" wrap="square" lIns="91440" tIns="45720" rIns="91440" bIns="45720" numCol="1" anchor="t" anchorCtr="0" compatLnSpc="1"/>
            <a:lstStyle/>
            <a:p>
              <a:endParaRPr lang="id-ID">
                <a:cs typeface="+mn-ea"/>
                <a:sym typeface="+mn-lt"/>
              </a:endParaRPr>
            </a:p>
          </p:txBody>
        </p:sp>
        <p:sp>
          <p:nvSpPr>
            <p:cNvPr id="33" name="Freeform 17"/>
            <p:cNvSpPr/>
            <p:nvPr/>
          </p:nvSpPr>
          <p:spPr bwMode="auto">
            <a:xfrm>
              <a:off x="2683251" y="3448099"/>
              <a:ext cx="1111997" cy="640219"/>
            </a:xfrm>
            <a:custGeom>
              <a:avLst/>
              <a:gdLst>
                <a:gd name="T0" fmla="*/ 1657 w 1657"/>
                <a:gd name="T1" fmla="*/ 317 h 954"/>
                <a:gd name="T2" fmla="*/ 551 w 1657"/>
                <a:gd name="T3" fmla="*/ 954 h 954"/>
                <a:gd name="T4" fmla="*/ 0 w 1657"/>
                <a:gd name="T5" fmla="*/ 637 h 954"/>
                <a:gd name="T6" fmla="*/ 1105 w 1657"/>
                <a:gd name="T7" fmla="*/ 0 h 954"/>
                <a:gd name="T8" fmla="*/ 1657 w 1657"/>
                <a:gd name="T9" fmla="*/ 317 h 954"/>
              </a:gdLst>
              <a:ahLst/>
              <a:cxnLst>
                <a:cxn ang="0">
                  <a:pos x="T0" y="T1"/>
                </a:cxn>
                <a:cxn ang="0">
                  <a:pos x="T2" y="T3"/>
                </a:cxn>
                <a:cxn ang="0">
                  <a:pos x="T4" y="T5"/>
                </a:cxn>
                <a:cxn ang="0">
                  <a:pos x="T6" y="T7"/>
                </a:cxn>
                <a:cxn ang="0">
                  <a:pos x="T8" y="T9"/>
                </a:cxn>
              </a:cxnLst>
              <a:rect l="0" t="0" r="r" b="b"/>
              <a:pathLst>
                <a:path w="1657" h="954">
                  <a:moveTo>
                    <a:pt x="1657" y="317"/>
                  </a:moveTo>
                  <a:lnTo>
                    <a:pt x="551" y="954"/>
                  </a:lnTo>
                  <a:lnTo>
                    <a:pt x="0" y="637"/>
                  </a:lnTo>
                  <a:lnTo>
                    <a:pt x="1105" y="0"/>
                  </a:lnTo>
                  <a:lnTo>
                    <a:pt x="1657" y="317"/>
                  </a:lnTo>
                  <a:close/>
                </a:path>
              </a:pathLst>
            </a:custGeom>
            <a:solidFill>
              <a:srgbClr val="4168CB"/>
            </a:solidFill>
            <a:ln>
              <a:noFill/>
            </a:ln>
          </p:spPr>
          <p:txBody>
            <a:bodyPr vert="horz" wrap="square" lIns="91440" tIns="45720" rIns="91440" bIns="45720" numCol="1" anchor="t" anchorCtr="0" compatLnSpc="1"/>
            <a:lstStyle/>
            <a:p>
              <a:endParaRPr lang="id-ID">
                <a:cs typeface="+mn-ea"/>
                <a:sym typeface="+mn-lt"/>
              </a:endParaRPr>
            </a:p>
          </p:txBody>
        </p:sp>
        <p:sp>
          <p:nvSpPr>
            <p:cNvPr id="34" name="Freeform 18"/>
            <p:cNvSpPr/>
            <p:nvPr/>
          </p:nvSpPr>
          <p:spPr bwMode="auto">
            <a:xfrm>
              <a:off x="1571254" y="3448099"/>
              <a:ext cx="1111997" cy="640219"/>
            </a:xfrm>
            <a:custGeom>
              <a:avLst/>
              <a:gdLst>
                <a:gd name="T0" fmla="*/ 551 w 1657"/>
                <a:gd name="T1" fmla="*/ 0 h 954"/>
                <a:gd name="T2" fmla="*/ 1657 w 1657"/>
                <a:gd name="T3" fmla="*/ 637 h 954"/>
                <a:gd name="T4" fmla="*/ 1105 w 1657"/>
                <a:gd name="T5" fmla="*/ 954 h 954"/>
                <a:gd name="T6" fmla="*/ 0 w 1657"/>
                <a:gd name="T7" fmla="*/ 317 h 954"/>
                <a:gd name="T8" fmla="*/ 551 w 1657"/>
                <a:gd name="T9" fmla="*/ 0 h 954"/>
              </a:gdLst>
              <a:ahLst/>
              <a:cxnLst>
                <a:cxn ang="0">
                  <a:pos x="T0" y="T1"/>
                </a:cxn>
                <a:cxn ang="0">
                  <a:pos x="T2" y="T3"/>
                </a:cxn>
                <a:cxn ang="0">
                  <a:pos x="T4" y="T5"/>
                </a:cxn>
                <a:cxn ang="0">
                  <a:pos x="T6" y="T7"/>
                </a:cxn>
                <a:cxn ang="0">
                  <a:pos x="T8" y="T9"/>
                </a:cxn>
              </a:cxnLst>
              <a:rect l="0" t="0" r="r" b="b"/>
              <a:pathLst>
                <a:path w="1657" h="954">
                  <a:moveTo>
                    <a:pt x="551" y="0"/>
                  </a:moveTo>
                  <a:lnTo>
                    <a:pt x="1657" y="637"/>
                  </a:lnTo>
                  <a:lnTo>
                    <a:pt x="1105" y="954"/>
                  </a:lnTo>
                  <a:lnTo>
                    <a:pt x="0" y="317"/>
                  </a:lnTo>
                  <a:lnTo>
                    <a:pt x="551" y="0"/>
                  </a:lnTo>
                  <a:close/>
                </a:path>
              </a:pathLst>
            </a:custGeom>
            <a:solidFill>
              <a:srgbClr val="4168CB"/>
            </a:solidFill>
            <a:ln>
              <a:noFill/>
            </a:ln>
          </p:spPr>
          <p:txBody>
            <a:bodyPr vert="horz" wrap="square" lIns="91440" tIns="45720" rIns="91440" bIns="45720" numCol="1" anchor="t" anchorCtr="0" compatLnSpc="1"/>
            <a:lstStyle/>
            <a:p>
              <a:endParaRPr lang="id-ID">
                <a:cs typeface="+mn-ea"/>
                <a:sym typeface="+mn-lt"/>
              </a:endParaRPr>
            </a:p>
          </p:txBody>
        </p:sp>
        <p:sp>
          <p:nvSpPr>
            <p:cNvPr id="35" name="Freeform 19"/>
            <p:cNvSpPr/>
            <p:nvPr/>
          </p:nvSpPr>
          <p:spPr bwMode="auto">
            <a:xfrm>
              <a:off x="2683251" y="3019943"/>
              <a:ext cx="741555" cy="855639"/>
            </a:xfrm>
            <a:custGeom>
              <a:avLst/>
              <a:gdLst>
                <a:gd name="T0" fmla="*/ 1105 w 1105"/>
                <a:gd name="T1" fmla="*/ 638 h 1275"/>
                <a:gd name="T2" fmla="*/ 0 w 1105"/>
                <a:gd name="T3" fmla="*/ 1275 h 1275"/>
                <a:gd name="T4" fmla="*/ 0 w 1105"/>
                <a:gd name="T5" fmla="*/ 0 h 1275"/>
                <a:gd name="T6" fmla="*/ 1105 w 1105"/>
                <a:gd name="T7" fmla="*/ 638 h 1275"/>
              </a:gdLst>
              <a:ahLst/>
              <a:cxnLst>
                <a:cxn ang="0">
                  <a:pos x="T0" y="T1"/>
                </a:cxn>
                <a:cxn ang="0">
                  <a:pos x="T2" y="T3"/>
                </a:cxn>
                <a:cxn ang="0">
                  <a:pos x="T4" y="T5"/>
                </a:cxn>
                <a:cxn ang="0">
                  <a:pos x="T6" y="T7"/>
                </a:cxn>
              </a:cxnLst>
              <a:rect l="0" t="0" r="r" b="b"/>
              <a:pathLst>
                <a:path w="1105" h="1275">
                  <a:moveTo>
                    <a:pt x="1105" y="638"/>
                  </a:moveTo>
                  <a:lnTo>
                    <a:pt x="0" y="1275"/>
                  </a:lnTo>
                  <a:lnTo>
                    <a:pt x="0" y="0"/>
                  </a:lnTo>
                  <a:lnTo>
                    <a:pt x="1105" y="638"/>
                  </a:lnTo>
                  <a:close/>
                </a:path>
              </a:pathLst>
            </a:custGeom>
            <a:solidFill>
              <a:srgbClr val="5577D1"/>
            </a:solidFill>
            <a:ln>
              <a:noFill/>
            </a:ln>
          </p:spPr>
          <p:txBody>
            <a:bodyPr vert="horz" wrap="square" lIns="91440" tIns="45720" rIns="91440" bIns="45720" numCol="1" anchor="t" anchorCtr="0" compatLnSpc="1"/>
            <a:lstStyle/>
            <a:p>
              <a:endParaRPr lang="id-ID">
                <a:cs typeface="+mn-ea"/>
                <a:sym typeface="+mn-lt"/>
              </a:endParaRPr>
            </a:p>
          </p:txBody>
        </p:sp>
        <p:sp>
          <p:nvSpPr>
            <p:cNvPr id="36" name="Freeform 20"/>
            <p:cNvSpPr/>
            <p:nvPr/>
          </p:nvSpPr>
          <p:spPr bwMode="auto">
            <a:xfrm>
              <a:off x="1571254" y="2807208"/>
              <a:ext cx="1111997" cy="640891"/>
            </a:xfrm>
            <a:custGeom>
              <a:avLst/>
              <a:gdLst>
                <a:gd name="T0" fmla="*/ 1657 w 1657"/>
                <a:gd name="T1" fmla="*/ 317 h 955"/>
                <a:gd name="T2" fmla="*/ 551 w 1657"/>
                <a:gd name="T3" fmla="*/ 955 h 955"/>
                <a:gd name="T4" fmla="*/ 0 w 1657"/>
                <a:gd name="T5" fmla="*/ 637 h 955"/>
                <a:gd name="T6" fmla="*/ 1105 w 1657"/>
                <a:gd name="T7" fmla="*/ 0 h 955"/>
                <a:gd name="T8" fmla="*/ 1657 w 1657"/>
                <a:gd name="T9" fmla="*/ 317 h 955"/>
              </a:gdLst>
              <a:ahLst/>
              <a:cxnLst>
                <a:cxn ang="0">
                  <a:pos x="T0" y="T1"/>
                </a:cxn>
                <a:cxn ang="0">
                  <a:pos x="T2" y="T3"/>
                </a:cxn>
                <a:cxn ang="0">
                  <a:pos x="T4" y="T5"/>
                </a:cxn>
                <a:cxn ang="0">
                  <a:pos x="T6" y="T7"/>
                </a:cxn>
                <a:cxn ang="0">
                  <a:pos x="T8" y="T9"/>
                </a:cxn>
              </a:cxnLst>
              <a:rect l="0" t="0" r="r" b="b"/>
              <a:pathLst>
                <a:path w="1657" h="955">
                  <a:moveTo>
                    <a:pt x="1657" y="317"/>
                  </a:moveTo>
                  <a:lnTo>
                    <a:pt x="551" y="955"/>
                  </a:lnTo>
                  <a:lnTo>
                    <a:pt x="0" y="637"/>
                  </a:lnTo>
                  <a:lnTo>
                    <a:pt x="1105" y="0"/>
                  </a:lnTo>
                  <a:lnTo>
                    <a:pt x="1657" y="317"/>
                  </a:lnTo>
                  <a:close/>
                </a:path>
              </a:pathLst>
            </a:custGeom>
            <a:solidFill>
              <a:srgbClr val="4168CB"/>
            </a:solidFill>
            <a:ln>
              <a:noFill/>
            </a:ln>
          </p:spPr>
          <p:txBody>
            <a:bodyPr vert="horz" wrap="square" lIns="91440" tIns="45720" rIns="91440" bIns="45720" numCol="1" anchor="t" anchorCtr="0" compatLnSpc="1"/>
            <a:lstStyle/>
            <a:p>
              <a:endParaRPr lang="id-ID">
                <a:cs typeface="+mn-ea"/>
                <a:sym typeface="+mn-lt"/>
              </a:endParaRPr>
            </a:p>
          </p:txBody>
        </p:sp>
        <p:sp>
          <p:nvSpPr>
            <p:cNvPr id="37" name="Freeform 21"/>
            <p:cNvSpPr/>
            <p:nvPr/>
          </p:nvSpPr>
          <p:spPr bwMode="auto">
            <a:xfrm>
              <a:off x="2683251" y="2807208"/>
              <a:ext cx="1111997" cy="640891"/>
            </a:xfrm>
            <a:custGeom>
              <a:avLst/>
              <a:gdLst>
                <a:gd name="T0" fmla="*/ 551 w 1657"/>
                <a:gd name="T1" fmla="*/ 0 h 955"/>
                <a:gd name="T2" fmla="*/ 1657 w 1657"/>
                <a:gd name="T3" fmla="*/ 637 h 955"/>
                <a:gd name="T4" fmla="*/ 1105 w 1657"/>
                <a:gd name="T5" fmla="*/ 955 h 955"/>
                <a:gd name="T6" fmla="*/ 0 w 1657"/>
                <a:gd name="T7" fmla="*/ 317 h 955"/>
                <a:gd name="T8" fmla="*/ 551 w 1657"/>
                <a:gd name="T9" fmla="*/ 0 h 955"/>
              </a:gdLst>
              <a:ahLst/>
              <a:cxnLst>
                <a:cxn ang="0">
                  <a:pos x="T0" y="T1"/>
                </a:cxn>
                <a:cxn ang="0">
                  <a:pos x="T2" y="T3"/>
                </a:cxn>
                <a:cxn ang="0">
                  <a:pos x="T4" y="T5"/>
                </a:cxn>
                <a:cxn ang="0">
                  <a:pos x="T6" y="T7"/>
                </a:cxn>
                <a:cxn ang="0">
                  <a:pos x="T8" y="T9"/>
                </a:cxn>
              </a:cxnLst>
              <a:rect l="0" t="0" r="r" b="b"/>
              <a:pathLst>
                <a:path w="1657" h="955">
                  <a:moveTo>
                    <a:pt x="551" y="0"/>
                  </a:moveTo>
                  <a:lnTo>
                    <a:pt x="1657" y="637"/>
                  </a:lnTo>
                  <a:lnTo>
                    <a:pt x="1105" y="955"/>
                  </a:lnTo>
                  <a:lnTo>
                    <a:pt x="0" y="317"/>
                  </a:lnTo>
                  <a:lnTo>
                    <a:pt x="551" y="0"/>
                  </a:lnTo>
                  <a:close/>
                </a:path>
              </a:pathLst>
            </a:custGeom>
            <a:solidFill>
              <a:srgbClr val="4168CB"/>
            </a:solidFill>
            <a:ln>
              <a:noFill/>
            </a:ln>
          </p:spPr>
          <p:txBody>
            <a:bodyPr vert="horz" wrap="square" lIns="91440" tIns="45720" rIns="91440" bIns="45720" numCol="1" anchor="t" anchorCtr="0" compatLnSpc="1"/>
            <a:lstStyle/>
            <a:p>
              <a:endParaRPr lang="id-ID">
                <a:cs typeface="+mn-ea"/>
                <a:sym typeface="+mn-lt"/>
              </a:endParaRPr>
            </a:p>
          </p:txBody>
        </p:sp>
        <p:sp>
          <p:nvSpPr>
            <p:cNvPr id="50" name="Freeform 22"/>
            <p:cNvSpPr/>
            <p:nvPr/>
          </p:nvSpPr>
          <p:spPr bwMode="auto">
            <a:xfrm>
              <a:off x="1941025" y="3019943"/>
              <a:ext cx="742226" cy="855639"/>
            </a:xfrm>
            <a:custGeom>
              <a:avLst/>
              <a:gdLst>
                <a:gd name="T0" fmla="*/ 1106 w 1106"/>
                <a:gd name="T1" fmla="*/ 0 h 1275"/>
                <a:gd name="T2" fmla="*/ 1106 w 1106"/>
                <a:gd name="T3" fmla="*/ 0 h 1275"/>
                <a:gd name="T4" fmla="*/ 0 w 1106"/>
                <a:gd name="T5" fmla="*/ 638 h 1275"/>
                <a:gd name="T6" fmla="*/ 1106 w 1106"/>
                <a:gd name="T7" fmla="*/ 1275 h 1275"/>
                <a:gd name="T8" fmla="*/ 1106 w 1106"/>
                <a:gd name="T9" fmla="*/ 1275 h 1275"/>
                <a:gd name="T10" fmla="*/ 1106 w 1106"/>
                <a:gd name="T11" fmla="*/ 0 h 1275"/>
              </a:gdLst>
              <a:ahLst/>
              <a:cxnLst>
                <a:cxn ang="0">
                  <a:pos x="T0" y="T1"/>
                </a:cxn>
                <a:cxn ang="0">
                  <a:pos x="T2" y="T3"/>
                </a:cxn>
                <a:cxn ang="0">
                  <a:pos x="T4" y="T5"/>
                </a:cxn>
                <a:cxn ang="0">
                  <a:pos x="T6" y="T7"/>
                </a:cxn>
                <a:cxn ang="0">
                  <a:pos x="T8" y="T9"/>
                </a:cxn>
                <a:cxn ang="0">
                  <a:pos x="T10" y="T11"/>
                </a:cxn>
              </a:cxnLst>
              <a:rect l="0" t="0" r="r" b="b"/>
              <a:pathLst>
                <a:path w="1106" h="1275">
                  <a:moveTo>
                    <a:pt x="1106" y="0"/>
                  </a:moveTo>
                  <a:lnTo>
                    <a:pt x="1106" y="0"/>
                  </a:lnTo>
                  <a:lnTo>
                    <a:pt x="0" y="638"/>
                  </a:lnTo>
                  <a:lnTo>
                    <a:pt x="1106" y="1275"/>
                  </a:lnTo>
                  <a:lnTo>
                    <a:pt x="1106" y="1275"/>
                  </a:lnTo>
                  <a:lnTo>
                    <a:pt x="1106" y="0"/>
                  </a:lnTo>
                  <a:close/>
                </a:path>
              </a:pathLst>
            </a:custGeom>
            <a:solidFill>
              <a:srgbClr val="809ADC"/>
            </a:solidFill>
            <a:ln>
              <a:noFill/>
            </a:ln>
          </p:spPr>
          <p:txBody>
            <a:bodyPr vert="horz" wrap="square" lIns="91440" tIns="45720" rIns="91440" bIns="45720" numCol="1" anchor="t" anchorCtr="0" compatLnSpc="1"/>
            <a:lstStyle/>
            <a:p>
              <a:endParaRPr lang="id-ID">
                <a:cs typeface="+mn-ea"/>
                <a:sym typeface="+mn-lt"/>
              </a:endParaRPr>
            </a:p>
          </p:txBody>
        </p:sp>
      </p:grpSp>
      <p:sp>
        <p:nvSpPr>
          <p:cNvPr id="51" name="Oval 19"/>
          <p:cNvSpPr>
            <a:spLocks noChangeAspect="1" noChangeArrowheads="1"/>
          </p:cNvSpPr>
          <p:nvPr/>
        </p:nvSpPr>
        <p:spPr bwMode="auto">
          <a:xfrm>
            <a:off x="5024033" y="1741665"/>
            <a:ext cx="896258" cy="894464"/>
          </a:xfrm>
          <a:prstGeom prst="ellipse">
            <a:avLst/>
          </a:prstGeom>
          <a:solidFill>
            <a:srgbClr val="4168CB"/>
          </a:solidFill>
          <a:ln>
            <a:noFill/>
          </a:ln>
        </p:spPr>
        <p:txBody>
          <a:bodyPr vert="horz" wrap="square" lIns="91440" tIns="45720" rIns="91440" bIns="45720" numCol="1" anchor="ctr" anchorCtr="0" compatLnSpc="1"/>
          <a:lstStyle/>
          <a:p>
            <a:pPr algn="ctr"/>
            <a:endParaRPr lang="id-ID" sz="2000" dirty="0">
              <a:solidFill>
                <a:schemeClr val="bg1"/>
              </a:solidFill>
              <a:cs typeface="+mn-ea"/>
              <a:sym typeface="+mn-lt"/>
            </a:endParaRPr>
          </a:p>
        </p:txBody>
      </p:sp>
      <p:sp>
        <p:nvSpPr>
          <p:cNvPr id="54" name="Oval 19"/>
          <p:cNvSpPr>
            <a:spLocks noChangeAspect="1" noChangeArrowheads="1"/>
          </p:cNvSpPr>
          <p:nvPr/>
        </p:nvSpPr>
        <p:spPr bwMode="auto">
          <a:xfrm>
            <a:off x="4716738" y="2742864"/>
            <a:ext cx="755424" cy="753912"/>
          </a:xfrm>
          <a:prstGeom prst="ellipse">
            <a:avLst/>
          </a:prstGeom>
          <a:solidFill>
            <a:srgbClr val="809ADC"/>
          </a:solidFill>
          <a:ln>
            <a:noFill/>
          </a:ln>
        </p:spPr>
        <p:txBody>
          <a:bodyPr vert="horz" wrap="square" lIns="91440" tIns="45720" rIns="91440" bIns="45720" numCol="1" anchor="ctr" anchorCtr="0" compatLnSpc="1"/>
          <a:lstStyle/>
          <a:p>
            <a:pPr algn="ctr"/>
            <a:endParaRPr lang="id-ID" sz="2000" dirty="0">
              <a:solidFill>
                <a:schemeClr val="bg1"/>
              </a:solidFill>
              <a:cs typeface="+mn-ea"/>
              <a:sym typeface="+mn-lt"/>
            </a:endParaRPr>
          </a:p>
        </p:txBody>
      </p:sp>
      <p:sp>
        <p:nvSpPr>
          <p:cNvPr id="56" name="Oval 19"/>
          <p:cNvSpPr>
            <a:spLocks noChangeAspect="1" noChangeArrowheads="1"/>
          </p:cNvSpPr>
          <p:nvPr/>
        </p:nvSpPr>
        <p:spPr bwMode="auto">
          <a:xfrm>
            <a:off x="6546705" y="2810914"/>
            <a:ext cx="675260" cy="673908"/>
          </a:xfrm>
          <a:prstGeom prst="ellipse">
            <a:avLst/>
          </a:prstGeom>
          <a:solidFill>
            <a:srgbClr val="A6A6A6"/>
          </a:solidFill>
          <a:ln>
            <a:noFill/>
          </a:ln>
        </p:spPr>
        <p:txBody>
          <a:bodyPr vert="horz" wrap="square" lIns="91440" tIns="45720" rIns="91440" bIns="45720" numCol="1" anchor="ctr" anchorCtr="0" compatLnSpc="1"/>
          <a:lstStyle/>
          <a:p>
            <a:pPr algn="ctr"/>
            <a:endParaRPr lang="en-US" sz="2400" dirty="0">
              <a:solidFill>
                <a:schemeClr val="bg1"/>
              </a:solidFill>
              <a:cs typeface="+mn-ea"/>
              <a:sym typeface="+mn-lt"/>
            </a:endParaRPr>
          </a:p>
        </p:txBody>
      </p:sp>
      <p:sp>
        <p:nvSpPr>
          <p:cNvPr id="57" name="Oval 19"/>
          <p:cNvSpPr>
            <a:spLocks noChangeAspect="1" noChangeArrowheads="1"/>
          </p:cNvSpPr>
          <p:nvPr/>
        </p:nvSpPr>
        <p:spPr bwMode="auto">
          <a:xfrm>
            <a:off x="6102956" y="1536801"/>
            <a:ext cx="1036324" cy="1034252"/>
          </a:xfrm>
          <a:prstGeom prst="ellipse">
            <a:avLst/>
          </a:prstGeom>
          <a:solidFill>
            <a:srgbClr val="2A3F74"/>
          </a:solidFill>
          <a:ln>
            <a:noFill/>
          </a:ln>
        </p:spPr>
        <p:txBody>
          <a:bodyPr vert="horz" wrap="square" lIns="91440" tIns="45720" rIns="91440" bIns="45720" numCol="1" anchor="ctr" anchorCtr="0" compatLnSpc="1"/>
          <a:lstStyle/>
          <a:p>
            <a:pPr algn="ctr"/>
            <a:endParaRPr lang="en-US" sz="3200" dirty="0">
              <a:solidFill>
                <a:schemeClr val="bg1"/>
              </a:solidFill>
              <a:cs typeface="+mn-ea"/>
              <a:sym typeface="+mn-lt"/>
            </a:endParaRPr>
          </a:p>
        </p:txBody>
      </p:sp>
      <p:sp>
        <p:nvSpPr>
          <p:cNvPr id="58" name="Freeform 130"/>
          <p:cNvSpPr/>
          <p:nvPr/>
        </p:nvSpPr>
        <p:spPr>
          <a:xfrm rot="607103">
            <a:off x="5687531" y="2757442"/>
            <a:ext cx="379488" cy="835149"/>
          </a:xfrm>
          <a:custGeom>
            <a:avLst/>
            <a:gdLst>
              <a:gd name="connsiteX0" fmla="*/ 0 w 301752"/>
              <a:gd name="connsiteY0" fmla="*/ 0 h 612648"/>
              <a:gd name="connsiteX1" fmla="*/ 301752 w 301752"/>
              <a:gd name="connsiteY1" fmla="*/ 612648 h 612648"/>
            </a:gdLst>
            <a:ahLst/>
            <a:cxnLst>
              <a:cxn ang="0">
                <a:pos x="connsiteX0" y="connsiteY0"/>
              </a:cxn>
              <a:cxn ang="0">
                <a:pos x="connsiteX1" y="connsiteY1"/>
              </a:cxn>
            </a:cxnLst>
            <a:rect l="l" t="t" r="r" b="b"/>
            <a:pathLst>
              <a:path w="301752" h="612648">
                <a:moveTo>
                  <a:pt x="0" y="0"/>
                </a:moveTo>
                <a:cubicBezTo>
                  <a:pt x="119634" y="189738"/>
                  <a:pt x="239268" y="379476"/>
                  <a:pt x="301752" y="612648"/>
                </a:cubicBezTo>
              </a:path>
            </a:pathLst>
          </a:cu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59" name="Freeform 182"/>
          <p:cNvSpPr/>
          <p:nvPr/>
        </p:nvSpPr>
        <p:spPr>
          <a:xfrm rot="21145872">
            <a:off x="5505489" y="3463791"/>
            <a:ext cx="291995" cy="694218"/>
          </a:xfrm>
          <a:custGeom>
            <a:avLst/>
            <a:gdLst>
              <a:gd name="connsiteX0" fmla="*/ 0 w 301752"/>
              <a:gd name="connsiteY0" fmla="*/ 0 h 612648"/>
              <a:gd name="connsiteX1" fmla="*/ 301752 w 301752"/>
              <a:gd name="connsiteY1" fmla="*/ 612648 h 612648"/>
            </a:gdLst>
            <a:ahLst/>
            <a:cxnLst>
              <a:cxn ang="0">
                <a:pos x="connsiteX0" y="connsiteY0"/>
              </a:cxn>
              <a:cxn ang="0">
                <a:pos x="connsiteX1" y="connsiteY1"/>
              </a:cxn>
            </a:cxnLst>
            <a:rect l="l" t="t" r="r" b="b"/>
            <a:pathLst>
              <a:path w="301752" h="612648">
                <a:moveTo>
                  <a:pt x="0" y="0"/>
                </a:moveTo>
                <a:cubicBezTo>
                  <a:pt x="119634" y="189738"/>
                  <a:pt x="239268" y="379476"/>
                  <a:pt x="301752" y="612648"/>
                </a:cubicBezTo>
              </a:path>
            </a:pathLst>
          </a:cu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0" name="Freeform 183"/>
          <p:cNvSpPr/>
          <p:nvPr/>
        </p:nvSpPr>
        <p:spPr>
          <a:xfrm rot="12942405">
            <a:off x="6068231" y="2655079"/>
            <a:ext cx="257092" cy="693428"/>
          </a:xfrm>
          <a:custGeom>
            <a:avLst/>
            <a:gdLst>
              <a:gd name="connsiteX0" fmla="*/ 0 w 301752"/>
              <a:gd name="connsiteY0" fmla="*/ 0 h 612648"/>
              <a:gd name="connsiteX1" fmla="*/ 301752 w 301752"/>
              <a:gd name="connsiteY1" fmla="*/ 612648 h 612648"/>
            </a:gdLst>
            <a:ahLst/>
            <a:cxnLst>
              <a:cxn ang="0">
                <a:pos x="connsiteX0" y="connsiteY0"/>
              </a:cxn>
              <a:cxn ang="0">
                <a:pos x="connsiteX1" y="connsiteY1"/>
              </a:cxn>
            </a:cxnLst>
            <a:rect l="l" t="t" r="r" b="b"/>
            <a:pathLst>
              <a:path w="301752" h="612648">
                <a:moveTo>
                  <a:pt x="0" y="0"/>
                </a:moveTo>
                <a:cubicBezTo>
                  <a:pt x="119634" y="189738"/>
                  <a:pt x="239268" y="379476"/>
                  <a:pt x="301752" y="612648"/>
                </a:cubicBezTo>
              </a:path>
            </a:pathLst>
          </a:cu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2" name="Freeform 184"/>
          <p:cNvSpPr/>
          <p:nvPr/>
        </p:nvSpPr>
        <p:spPr>
          <a:xfrm rot="13696296">
            <a:off x="6307906" y="3472384"/>
            <a:ext cx="257092" cy="693428"/>
          </a:xfrm>
          <a:custGeom>
            <a:avLst/>
            <a:gdLst>
              <a:gd name="connsiteX0" fmla="*/ 0 w 301752"/>
              <a:gd name="connsiteY0" fmla="*/ 0 h 612648"/>
              <a:gd name="connsiteX1" fmla="*/ 301752 w 301752"/>
              <a:gd name="connsiteY1" fmla="*/ 612648 h 612648"/>
            </a:gdLst>
            <a:ahLst/>
            <a:cxnLst>
              <a:cxn ang="0">
                <a:pos x="connsiteX0" y="connsiteY0"/>
              </a:cxn>
              <a:cxn ang="0">
                <a:pos x="connsiteX1" y="connsiteY1"/>
              </a:cxn>
            </a:cxnLst>
            <a:rect l="l" t="t" r="r" b="b"/>
            <a:pathLst>
              <a:path w="301752" h="612648">
                <a:moveTo>
                  <a:pt x="0" y="0"/>
                </a:moveTo>
                <a:cubicBezTo>
                  <a:pt x="119634" y="189738"/>
                  <a:pt x="239268" y="379476"/>
                  <a:pt x="301752" y="612648"/>
                </a:cubicBezTo>
              </a:path>
            </a:pathLst>
          </a:cu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5" name="Rectangle 187"/>
          <p:cNvSpPr/>
          <p:nvPr/>
        </p:nvSpPr>
        <p:spPr>
          <a:xfrm>
            <a:off x="3381959" y="2456510"/>
            <a:ext cx="745596" cy="732093"/>
          </a:xfrm>
          <a:prstGeom prst="rect">
            <a:avLst/>
          </a:pr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71" name="Rectangle 190"/>
          <p:cNvSpPr/>
          <p:nvPr/>
        </p:nvSpPr>
        <p:spPr>
          <a:xfrm>
            <a:off x="8064578" y="2456510"/>
            <a:ext cx="745596" cy="732093"/>
          </a:xfrm>
          <a:prstGeom prst="rect">
            <a:avLst/>
          </a:prstGeom>
          <a:solidFill>
            <a:srgbClr val="416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chemeClr val="bg1"/>
              </a:solidFill>
              <a:cs typeface="+mn-ea"/>
              <a:sym typeface="+mn-lt"/>
            </a:endParaRPr>
          </a:p>
        </p:txBody>
      </p:sp>
      <p:sp>
        <p:nvSpPr>
          <p:cNvPr id="74" name="Rectangle 193"/>
          <p:cNvSpPr/>
          <p:nvPr/>
        </p:nvSpPr>
        <p:spPr>
          <a:xfrm>
            <a:off x="3364701" y="3980107"/>
            <a:ext cx="745596" cy="73209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solidFill>
                <a:schemeClr val="bg1"/>
              </a:solidFill>
              <a:cs typeface="+mn-ea"/>
              <a:sym typeface="+mn-lt"/>
            </a:endParaRPr>
          </a:p>
        </p:txBody>
      </p:sp>
      <p:sp>
        <p:nvSpPr>
          <p:cNvPr id="77" name="Rectangle 196"/>
          <p:cNvSpPr/>
          <p:nvPr/>
        </p:nvSpPr>
        <p:spPr>
          <a:xfrm>
            <a:off x="8075613" y="3948651"/>
            <a:ext cx="745596" cy="732093"/>
          </a:xfrm>
          <a:prstGeom prst="rect">
            <a:avLst/>
          </a:prstGeom>
          <a:solidFill>
            <a:srgbClr val="80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82" name="文本框 81"/>
          <p:cNvSpPr txBox="1"/>
          <p:nvPr/>
        </p:nvSpPr>
        <p:spPr>
          <a:xfrm>
            <a:off x="8199628" y="2637890"/>
            <a:ext cx="644907" cy="369332"/>
          </a:xfrm>
          <a:prstGeom prst="rect">
            <a:avLst/>
          </a:prstGeom>
          <a:noFill/>
        </p:spPr>
        <p:txBody>
          <a:bodyPr wrap="square" rtlCol="0">
            <a:spAutoFit/>
          </a:bodyPr>
          <a:lstStyle/>
          <a:p>
            <a:r>
              <a:rPr lang="zh-CN" altLang="en-US" dirty="0">
                <a:solidFill>
                  <a:schemeClr val="bg1"/>
                </a:solidFill>
                <a:cs typeface="+mn-ea"/>
                <a:sym typeface="+mn-lt"/>
              </a:rPr>
              <a:t>肆</a:t>
            </a:r>
          </a:p>
        </p:txBody>
      </p:sp>
      <p:sp>
        <p:nvSpPr>
          <p:cNvPr id="83" name="文本框 82"/>
          <p:cNvSpPr txBox="1"/>
          <p:nvPr/>
        </p:nvSpPr>
        <p:spPr>
          <a:xfrm>
            <a:off x="8211584" y="4130031"/>
            <a:ext cx="401684" cy="369332"/>
          </a:xfrm>
          <a:prstGeom prst="rect">
            <a:avLst/>
          </a:prstGeom>
          <a:noFill/>
        </p:spPr>
        <p:txBody>
          <a:bodyPr wrap="square" rtlCol="0">
            <a:spAutoFit/>
          </a:bodyPr>
          <a:lstStyle/>
          <a:p>
            <a:r>
              <a:rPr lang="zh-CN" altLang="en-US" dirty="0">
                <a:solidFill>
                  <a:schemeClr val="bg1"/>
                </a:solidFill>
                <a:cs typeface="+mn-ea"/>
                <a:sym typeface="+mn-lt"/>
              </a:rPr>
              <a:t>叁</a:t>
            </a:r>
          </a:p>
        </p:txBody>
      </p:sp>
      <p:sp>
        <p:nvSpPr>
          <p:cNvPr id="84" name="文本框 83"/>
          <p:cNvSpPr txBox="1"/>
          <p:nvPr/>
        </p:nvSpPr>
        <p:spPr>
          <a:xfrm>
            <a:off x="3544740" y="2618808"/>
            <a:ext cx="644907" cy="369332"/>
          </a:xfrm>
          <a:prstGeom prst="rect">
            <a:avLst/>
          </a:prstGeom>
          <a:noFill/>
        </p:spPr>
        <p:txBody>
          <a:bodyPr wrap="square" rtlCol="0">
            <a:spAutoFit/>
          </a:bodyPr>
          <a:lstStyle/>
          <a:p>
            <a:r>
              <a:rPr lang="zh-CN" altLang="en-US" dirty="0">
                <a:solidFill>
                  <a:schemeClr val="bg1"/>
                </a:solidFill>
                <a:cs typeface="+mn-ea"/>
                <a:sym typeface="+mn-lt"/>
              </a:rPr>
              <a:t>壹</a:t>
            </a:r>
          </a:p>
        </p:txBody>
      </p:sp>
      <p:sp>
        <p:nvSpPr>
          <p:cNvPr id="85" name="文本框 84"/>
          <p:cNvSpPr txBox="1"/>
          <p:nvPr/>
        </p:nvSpPr>
        <p:spPr>
          <a:xfrm>
            <a:off x="3516616" y="4130031"/>
            <a:ext cx="644907" cy="369332"/>
          </a:xfrm>
          <a:prstGeom prst="rect">
            <a:avLst/>
          </a:prstGeom>
          <a:noFill/>
        </p:spPr>
        <p:txBody>
          <a:bodyPr wrap="square" rtlCol="0">
            <a:spAutoFit/>
          </a:bodyPr>
          <a:lstStyle/>
          <a:p>
            <a:r>
              <a:rPr lang="zh-CN" altLang="en-US" dirty="0">
                <a:solidFill>
                  <a:schemeClr val="bg1"/>
                </a:solidFill>
                <a:cs typeface="+mn-ea"/>
                <a:sym typeface="+mn-lt"/>
              </a:rPr>
              <a:t>贰</a:t>
            </a:r>
          </a:p>
        </p:txBody>
      </p:sp>
      <p:grpSp>
        <p:nvGrpSpPr>
          <p:cNvPr id="47" name="组合 46"/>
          <p:cNvGrpSpPr/>
          <p:nvPr/>
        </p:nvGrpSpPr>
        <p:grpSpPr>
          <a:xfrm>
            <a:off x="74343" y="-18337"/>
            <a:ext cx="3663156" cy="861175"/>
            <a:chOff x="74343" y="-18337"/>
            <a:chExt cx="3663156" cy="861175"/>
          </a:xfrm>
        </p:grpSpPr>
        <p:grpSp>
          <p:nvGrpSpPr>
            <p:cNvPr id="64" name="组合 63"/>
            <p:cNvGrpSpPr/>
            <p:nvPr/>
          </p:nvGrpSpPr>
          <p:grpSpPr>
            <a:xfrm>
              <a:off x="74343" y="-18337"/>
              <a:ext cx="2005677" cy="861175"/>
              <a:chOff x="8521700" y="-18337"/>
              <a:chExt cx="3314701" cy="1564706"/>
            </a:xfrm>
            <a:effectLst/>
          </p:grpSpPr>
          <p:sp>
            <p:nvSpPr>
              <p:cNvPr id="67" name="任意多边形: 形状 66"/>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任意多边形: 形状 6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6" name="文本框 4"/>
            <p:cNvSpPr txBox="1"/>
            <p:nvPr/>
          </p:nvSpPr>
          <p:spPr>
            <a:xfrm>
              <a:off x="1906604" y="263170"/>
              <a:ext cx="183089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cs typeface="+mn-ea"/>
                  <a:sym typeface="+mn-lt"/>
                </a:rPr>
                <a:t>项目内容</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nvGrpSpPr>
          <p:cNvPr id="69" name="组合 68"/>
          <p:cNvGrpSpPr/>
          <p:nvPr/>
        </p:nvGrpSpPr>
        <p:grpSpPr>
          <a:xfrm>
            <a:off x="9111218" y="3948651"/>
            <a:ext cx="2433018" cy="1525340"/>
            <a:chOff x="8410878" y="2077291"/>
            <a:chExt cx="2433018" cy="1525340"/>
          </a:xfrm>
        </p:grpSpPr>
        <p:sp>
          <p:nvSpPr>
            <p:cNvPr id="70" name="文本框 69"/>
            <p:cNvSpPr txBox="1"/>
            <p:nvPr/>
          </p:nvSpPr>
          <p:spPr>
            <a:xfrm>
              <a:off x="8413813" y="2378770"/>
              <a:ext cx="2430083" cy="1223861"/>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cs typeface="+mn-ea"/>
                  <a:sym typeface="+mn-lt"/>
                </a:rPr>
                <a:t>我们提供一个可选择起始、终点机场的中国地图，上面给出各个机场亮点供选择</a:t>
              </a:r>
              <a:endParaRPr lang="en-US" altLang="zh-CN" sz="1200" dirty="0">
                <a:solidFill>
                  <a:schemeClr val="tx1">
                    <a:lumMod val="75000"/>
                    <a:lumOff val="25000"/>
                  </a:schemeClr>
                </a:solidFill>
                <a:cs typeface="+mn-ea"/>
                <a:sym typeface="+mn-lt"/>
              </a:endParaRPr>
            </a:p>
            <a:p>
              <a:pPr>
                <a:lnSpc>
                  <a:spcPct val="125000"/>
                </a:lnSpc>
              </a:pPr>
              <a:r>
                <a:rPr lang="zh-CN" altLang="en-US" sz="1200" dirty="0">
                  <a:solidFill>
                    <a:schemeClr val="tx1">
                      <a:lumMod val="75000"/>
                      <a:lumOff val="25000"/>
                    </a:schemeClr>
                  </a:solidFill>
                  <a:cs typeface="+mn-ea"/>
                  <a:sym typeface="+mn-lt"/>
                </a:rPr>
                <a:t>另外可以选择显示所选机场的位于的城市的信息和天气信息</a:t>
              </a:r>
              <a:endParaRPr lang="en-US" altLang="zh-CN" sz="1200" dirty="0">
                <a:solidFill>
                  <a:schemeClr val="tx1">
                    <a:lumMod val="75000"/>
                    <a:lumOff val="25000"/>
                  </a:schemeClr>
                </a:solidFill>
                <a:cs typeface="+mn-ea"/>
                <a:sym typeface="+mn-lt"/>
              </a:endParaRPr>
            </a:p>
          </p:txBody>
        </p:sp>
        <p:sp>
          <p:nvSpPr>
            <p:cNvPr id="72" name="文本框 71"/>
            <p:cNvSpPr txBox="1"/>
            <p:nvPr/>
          </p:nvSpPr>
          <p:spPr>
            <a:xfrm>
              <a:off x="8410878" y="2077291"/>
              <a:ext cx="1748080" cy="338554"/>
            </a:xfrm>
            <a:prstGeom prst="rect">
              <a:avLst/>
            </a:prstGeom>
            <a:noFill/>
          </p:spPr>
          <p:txBody>
            <a:bodyPr wrap="square" rtlCol="0">
              <a:spAutoFit/>
            </a:bodyPr>
            <a:lstStyle/>
            <a:p>
              <a:r>
                <a:rPr lang="en-US" altLang="zh-CN" sz="1600" b="1" dirty="0">
                  <a:solidFill>
                    <a:schemeClr val="tx1">
                      <a:lumMod val="75000"/>
                      <a:lumOff val="25000"/>
                    </a:schemeClr>
                  </a:solidFill>
                  <a:cs typeface="+mn-ea"/>
                  <a:sym typeface="+mn-lt"/>
                </a:rPr>
                <a:t>3.</a:t>
              </a:r>
              <a:r>
                <a:rPr lang="zh-CN" altLang="en-US" sz="1600" b="1" dirty="0">
                  <a:solidFill>
                    <a:schemeClr val="tx1">
                      <a:lumMod val="75000"/>
                      <a:lumOff val="25000"/>
                    </a:schemeClr>
                  </a:solidFill>
                  <a:cs typeface="+mn-ea"/>
                  <a:sym typeface="+mn-lt"/>
                </a:rPr>
                <a:t>用户交互</a:t>
              </a:r>
            </a:p>
          </p:txBody>
        </p:sp>
      </p:grpSp>
      <p:grpSp>
        <p:nvGrpSpPr>
          <p:cNvPr id="73" name="组合 72"/>
          <p:cNvGrpSpPr/>
          <p:nvPr/>
        </p:nvGrpSpPr>
        <p:grpSpPr>
          <a:xfrm>
            <a:off x="204186" y="2420076"/>
            <a:ext cx="3088112" cy="1294508"/>
            <a:chOff x="8463697" y="2077291"/>
            <a:chExt cx="3088112" cy="1294508"/>
          </a:xfrm>
        </p:grpSpPr>
        <p:sp>
          <p:nvSpPr>
            <p:cNvPr id="75" name="文本框 74"/>
            <p:cNvSpPr txBox="1"/>
            <p:nvPr/>
          </p:nvSpPr>
          <p:spPr>
            <a:xfrm>
              <a:off x="9099299" y="2378770"/>
              <a:ext cx="2452510" cy="993029"/>
            </a:xfrm>
            <a:prstGeom prst="rect">
              <a:avLst/>
            </a:prstGeom>
            <a:noFill/>
          </p:spPr>
          <p:txBody>
            <a:bodyPr wrap="square" rtlCol="0">
              <a:spAutoFit/>
            </a:bodyPr>
            <a:lstStyle/>
            <a:p>
              <a:pPr algn="r">
                <a:lnSpc>
                  <a:spcPct val="125000"/>
                </a:lnSpc>
              </a:pPr>
              <a:r>
                <a:rPr lang="zh-CN" altLang="en-US" sz="1200" dirty="0">
                  <a:solidFill>
                    <a:schemeClr val="tx1">
                      <a:lumMod val="75000"/>
                      <a:lumOff val="25000"/>
                    </a:schemeClr>
                  </a:solidFill>
                  <a:cs typeface="+mn-ea"/>
                  <a:sym typeface="+mn-lt"/>
                </a:rPr>
                <a:t>包括往年的航班信息、天气信息的原始数据的获得与清洗</a:t>
              </a:r>
              <a:endParaRPr lang="en-US" altLang="zh-CN" sz="1200" dirty="0">
                <a:solidFill>
                  <a:schemeClr val="tx1">
                    <a:lumMod val="75000"/>
                    <a:lumOff val="25000"/>
                  </a:schemeClr>
                </a:solidFill>
                <a:cs typeface="+mn-ea"/>
                <a:sym typeface="+mn-lt"/>
              </a:endParaRPr>
            </a:p>
            <a:p>
              <a:pPr algn="r">
                <a:lnSpc>
                  <a:spcPct val="125000"/>
                </a:lnSpc>
              </a:pPr>
              <a:r>
                <a:rPr lang="zh-CN" altLang="en-US" sz="1200" dirty="0">
                  <a:solidFill>
                    <a:schemeClr val="tx1">
                      <a:lumMod val="75000"/>
                      <a:lumOff val="25000"/>
                    </a:schemeClr>
                  </a:solidFill>
                  <a:cs typeface="+mn-ea"/>
                  <a:sym typeface="+mn-lt"/>
                </a:rPr>
                <a:t>最后进行数据的预处理以便于后面的模型构建</a:t>
              </a:r>
              <a:endParaRPr lang="en-US" altLang="zh-CN" sz="1200" dirty="0">
                <a:solidFill>
                  <a:schemeClr val="tx1">
                    <a:lumMod val="75000"/>
                    <a:lumOff val="25000"/>
                  </a:schemeClr>
                </a:solidFill>
                <a:cs typeface="+mn-ea"/>
                <a:sym typeface="+mn-lt"/>
              </a:endParaRPr>
            </a:p>
          </p:txBody>
        </p:sp>
        <p:sp>
          <p:nvSpPr>
            <p:cNvPr id="76" name="文本框 75"/>
            <p:cNvSpPr txBox="1"/>
            <p:nvPr/>
          </p:nvSpPr>
          <p:spPr>
            <a:xfrm>
              <a:off x="8463697" y="2077291"/>
              <a:ext cx="3088112" cy="338554"/>
            </a:xfrm>
            <a:prstGeom prst="rect">
              <a:avLst/>
            </a:prstGeom>
            <a:noFill/>
          </p:spPr>
          <p:txBody>
            <a:bodyPr wrap="square" rtlCol="0">
              <a:spAutoFit/>
            </a:bodyPr>
            <a:lstStyle/>
            <a:p>
              <a:pPr algn="r"/>
              <a:r>
                <a:rPr lang="en-US" altLang="zh-CN" sz="1600" b="1" dirty="0">
                  <a:solidFill>
                    <a:schemeClr val="tx1">
                      <a:lumMod val="75000"/>
                      <a:lumOff val="25000"/>
                    </a:schemeClr>
                  </a:solidFill>
                  <a:cs typeface="+mn-ea"/>
                  <a:sym typeface="+mn-lt"/>
                </a:rPr>
                <a:t>1.</a:t>
              </a:r>
              <a:r>
                <a:rPr lang="zh-CN" altLang="en-US" sz="1600" b="1" dirty="0">
                  <a:solidFill>
                    <a:schemeClr val="tx1">
                      <a:lumMod val="75000"/>
                      <a:lumOff val="25000"/>
                    </a:schemeClr>
                  </a:solidFill>
                  <a:cs typeface="+mn-ea"/>
                  <a:sym typeface="+mn-lt"/>
                </a:rPr>
                <a:t>数据集的清洗与预处理</a:t>
              </a:r>
            </a:p>
          </p:txBody>
        </p:sp>
      </p:grpSp>
      <p:grpSp>
        <p:nvGrpSpPr>
          <p:cNvPr id="78" name="组合 77"/>
          <p:cNvGrpSpPr/>
          <p:nvPr/>
        </p:nvGrpSpPr>
        <p:grpSpPr>
          <a:xfrm>
            <a:off x="9039783" y="2424628"/>
            <a:ext cx="2433018" cy="1063675"/>
            <a:chOff x="8410878" y="2077291"/>
            <a:chExt cx="2433018" cy="1063675"/>
          </a:xfrm>
        </p:grpSpPr>
        <p:sp>
          <p:nvSpPr>
            <p:cNvPr id="79" name="文本框 78"/>
            <p:cNvSpPr txBox="1"/>
            <p:nvPr/>
          </p:nvSpPr>
          <p:spPr>
            <a:xfrm>
              <a:off x="8413813" y="2378770"/>
              <a:ext cx="2430083" cy="762196"/>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cs typeface="+mn-ea"/>
                  <a:sym typeface="+mn-lt"/>
                </a:rPr>
                <a:t>我们会根据预测的航班信息并结合我们的天气信息预测信息综合给出用户当前的决策建议</a:t>
              </a:r>
              <a:endParaRPr lang="en-US" altLang="zh-CN" sz="1200" dirty="0">
                <a:solidFill>
                  <a:schemeClr val="tx1">
                    <a:lumMod val="75000"/>
                    <a:lumOff val="25000"/>
                  </a:schemeClr>
                </a:solidFill>
                <a:cs typeface="+mn-ea"/>
                <a:sym typeface="+mn-lt"/>
              </a:endParaRPr>
            </a:p>
          </p:txBody>
        </p:sp>
        <p:sp>
          <p:nvSpPr>
            <p:cNvPr id="80" name="文本框 79"/>
            <p:cNvSpPr txBox="1"/>
            <p:nvPr/>
          </p:nvSpPr>
          <p:spPr>
            <a:xfrm>
              <a:off x="8410878" y="2077291"/>
              <a:ext cx="1748080" cy="338554"/>
            </a:xfrm>
            <a:prstGeom prst="rect">
              <a:avLst/>
            </a:prstGeom>
            <a:noFill/>
          </p:spPr>
          <p:txBody>
            <a:bodyPr wrap="square" rtlCol="0">
              <a:spAutoFit/>
            </a:bodyPr>
            <a:lstStyle/>
            <a:p>
              <a:r>
                <a:rPr lang="en-US" altLang="zh-CN" sz="1600" b="1" dirty="0">
                  <a:solidFill>
                    <a:schemeClr val="tx1">
                      <a:lumMod val="75000"/>
                      <a:lumOff val="25000"/>
                    </a:schemeClr>
                  </a:solidFill>
                  <a:cs typeface="+mn-ea"/>
                  <a:sym typeface="+mn-lt"/>
                </a:rPr>
                <a:t>4.</a:t>
              </a:r>
              <a:r>
                <a:rPr lang="zh-CN" altLang="en-US" sz="1600" b="1" dirty="0">
                  <a:solidFill>
                    <a:schemeClr val="tx1">
                      <a:lumMod val="75000"/>
                      <a:lumOff val="25000"/>
                    </a:schemeClr>
                  </a:solidFill>
                  <a:cs typeface="+mn-ea"/>
                  <a:sym typeface="+mn-lt"/>
                </a:rPr>
                <a:t>综合决策建议</a:t>
              </a:r>
            </a:p>
          </p:txBody>
        </p:sp>
      </p:grpSp>
      <p:grpSp>
        <p:nvGrpSpPr>
          <p:cNvPr id="81" name="组合 80"/>
          <p:cNvGrpSpPr/>
          <p:nvPr/>
        </p:nvGrpSpPr>
        <p:grpSpPr>
          <a:xfrm>
            <a:off x="839788" y="3919274"/>
            <a:ext cx="2452510" cy="1525340"/>
            <a:chOff x="9099299" y="2077291"/>
            <a:chExt cx="2452510" cy="1525340"/>
          </a:xfrm>
        </p:grpSpPr>
        <p:sp>
          <p:nvSpPr>
            <p:cNvPr id="98" name="文本框 97"/>
            <p:cNvSpPr txBox="1"/>
            <p:nvPr/>
          </p:nvSpPr>
          <p:spPr>
            <a:xfrm>
              <a:off x="9099299" y="2378770"/>
              <a:ext cx="2452510" cy="1223861"/>
            </a:xfrm>
            <a:prstGeom prst="rect">
              <a:avLst/>
            </a:prstGeom>
            <a:noFill/>
          </p:spPr>
          <p:txBody>
            <a:bodyPr wrap="square" rtlCol="0">
              <a:spAutoFit/>
            </a:bodyPr>
            <a:lstStyle/>
            <a:p>
              <a:pPr algn="r">
                <a:lnSpc>
                  <a:spcPct val="125000"/>
                </a:lnSpc>
              </a:pPr>
              <a:r>
                <a:rPr lang="zh-CN" altLang="en-US" sz="1200" dirty="0">
                  <a:solidFill>
                    <a:schemeClr val="tx1">
                      <a:lumMod val="75000"/>
                      <a:lumOff val="25000"/>
                    </a:schemeClr>
                  </a:solidFill>
                  <a:cs typeface="+mn-ea"/>
                  <a:sym typeface="+mn-lt"/>
                </a:rPr>
                <a:t>对航班信息的预测中加入了天气信息整合成新的数据集并使用</a:t>
              </a:r>
              <a:r>
                <a:rPr lang="en-US" altLang="zh-CN" sz="1200" dirty="0" err="1">
                  <a:solidFill>
                    <a:schemeClr val="tx1">
                      <a:lumMod val="75000"/>
                      <a:lumOff val="25000"/>
                    </a:schemeClr>
                  </a:solidFill>
                  <a:cs typeface="+mn-ea"/>
                  <a:sym typeface="+mn-lt"/>
                </a:rPr>
                <a:t>XGBoost</a:t>
              </a:r>
              <a:r>
                <a:rPr lang="zh-CN" altLang="en-US" sz="1200" dirty="0">
                  <a:solidFill>
                    <a:schemeClr val="tx1">
                      <a:lumMod val="75000"/>
                      <a:lumOff val="25000"/>
                    </a:schemeClr>
                  </a:solidFill>
                  <a:cs typeface="+mn-ea"/>
                  <a:sym typeface="+mn-lt"/>
                </a:rPr>
                <a:t>进行模型构建</a:t>
              </a:r>
              <a:endParaRPr lang="en-US" altLang="zh-CN" sz="1200" dirty="0">
                <a:solidFill>
                  <a:schemeClr val="tx1">
                    <a:lumMod val="75000"/>
                    <a:lumOff val="25000"/>
                  </a:schemeClr>
                </a:solidFill>
                <a:cs typeface="+mn-ea"/>
                <a:sym typeface="+mn-lt"/>
              </a:endParaRPr>
            </a:p>
            <a:p>
              <a:pPr algn="r">
                <a:lnSpc>
                  <a:spcPct val="125000"/>
                </a:lnSpc>
              </a:pPr>
              <a:r>
                <a:rPr lang="zh-CN" altLang="en-US" sz="1200" dirty="0">
                  <a:solidFill>
                    <a:schemeClr val="tx1">
                      <a:lumMod val="75000"/>
                      <a:lumOff val="25000"/>
                    </a:schemeClr>
                  </a:solidFill>
                  <a:cs typeface="+mn-ea"/>
                  <a:sym typeface="+mn-lt"/>
                </a:rPr>
                <a:t>使用往年同时间段的天气信息并使用随机森林进模型构建</a:t>
              </a:r>
              <a:endParaRPr lang="en-US" altLang="zh-CN" sz="1200" dirty="0">
                <a:solidFill>
                  <a:schemeClr val="tx1">
                    <a:lumMod val="75000"/>
                    <a:lumOff val="25000"/>
                  </a:schemeClr>
                </a:solidFill>
                <a:cs typeface="+mn-ea"/>
                <a:sym typeface="+mn-lt"/>
              </a:endParaRPr>
            </a:p>
          </p:txBody>
        </p:sp>
        <p:sp>
          <p:nvSpPr>
            <p:cNvPr id="99" name="文本框 98"/>
            <p:cNvSpPr txBox="1"/>
            <p:nvPr/>
          </p:nvSpPr>
          <p:spPr>
            <a:xfrm>
              <a:off x="9803729" y="2077291"/>
              <a:ext cx="1748080" cy="338554"/>
            </a:xfrm>
            <a:prstGeom prst="rect">
              <a:avLst/>
            </a:prstGeom>
            <a:noFill/>
          </p:spPr>
          <p:txBody>
            <a:bodyPr wrap="square" rtlCol="0">
              <a:spAutoFit/>
            </a:bodyPr>
            <a:lstStyle/>
            <a:p>
              <a:pPr algn="r"/>
              <a:r>
                <a:rPr lang="en-US" altLang="zh-CN" sz="1600" b="1" dirty="0">
                  <a:solidFill>
                    <a:schemeClr val="tx1">
                      <a:lumMod val="75000"/>
                      <a:lumOff val="25000"/>
                    </a:schemeClr>
                  </a:solidFill>
                  <a:cs typeface="+mn-ea"/>
                  <a:sym typeface="+mn-lt"/>
                </a:rPr>
                <a:t>2.</a:t>
              </a:r>
              <a:r>
                <a:rPr lang="zh-CN" altLang="en-US" sz="1600" b="1" dirty="0">
                  <a:solidFill>
                    <a:schemeClr val="tx1">
                      <a:lumMod val="75000"/>
                      <a:lumOff val="25000"/>
                    </a:schemeClr>
                  </a:solidFill>
                  <a:cs typeface="+mn-ea"/>
                  <a:sym typeface="+mn-lt"/>
                </a:rPr>
                <a:t>模型构建</a:t>
              </a:r>
            </a:p>
          </p:txBody>
        </p:sp>
      </p:grpSp>
      <p:sp>
        <p:nvSpPr>
          <p:cNvPr id="48" name="文本框 47"/>
          <p:cNvSpPr txBox="1"/>
          <p:nvPr/>
        </p:nvSpPr>
        <p:spPr>
          <a:xfrm>
            <a:off x="3952305" y="152803"/>
            <a:ext cx="7135532" cy="923330"/>
          </a:xfrm>
          <a:prstGeom prst="rect">
            <a:avLst/>
          </a:prstGeom>
          <a:noFill/>
        </p:spPr>
        <p:txBody>
          <a:bodyPr wrap="square" rtlCol="0">
            <a:spAutoFit/>
          </a:bodyPr>
          <a:lstStyle/>
          <a:p>
            <a:r>
              <a:rPr lang="zh-CN" altLang="en-US" b="1" dirty="0">
                <a:solidFill>
                  <a:srgbClr val="0070C0"/>
                </a:solidFill>
                <a:cs typeface="+mn-ea"/>
                <a:sym typeface="+mn-lt"/>
              </a:rPr>
              <a:t>我们要做的是一个基于机器学习的，</a:t>
            </a:r>
            <a:endParaRPr lang="en-US" altLang="zh-CN" b="1" dirty="0">
              <a:solidFill>
                <a:srgbClr val="0070C0"/>
              </a:solidFill>
              <a:cs typeface="+mn-ea"/>
              <a:sym typeface="+mn-lt"/>
            </a:endParaRPr>
          </a:p>
          <a:p>
            <a:r>
              <a:rPr lang="zh-CN" altLang="en-US" b="1" dirty="0">
                <a:solidFill>
                  <a:srgbClr val="0070C0"/>
                </a:solidFill>
                <a:cs typeface="+mn-ea"/>
                <a:sym typeface="+mn-lt"/>
              </a:rPr>
              <a:t>以往年的航班信息、天气信息构建模型进行航班信息、天气信息预测</a:t>
            </a:r>
            <a:endParaRPr lang="en-US" altLang="zh-CN" b="1" dirty="0">
              <a:solidFill>
                <a:srgbClr val="0070C0"/>
              </a:solidFill>
              <a:cs typeface="+mn-ea"/>
              <a:sym typeface="+mn-lt"/>
            </a:endParaRPr>
          </a:p>
          <a:p>
            <a:r>
              <a:rPr lang="zh-CN" altLang="en-US" b="1" dirty="0">
                <a:solidFill>
                  <a:srgbClr val="0070C0"/>
                </a:solidFill>
                <a:cs typeface="+mn-ea"/>
                <a:sym typeface="+mn-lt"/>
              </a:rPr>
              <a:t>最后综合预测信息进行当前用户选择航班的决策建议的系统</a:t>
            </a:r>
            <a:endParaRPr lang="en-US" altLang="zh-CN" b="1" dirty="0">
              <a:solidFill>
                <a:srgbClr val="0070C0"/>
              </a:solidFill>
              <a:cs typeface="+mn-ea"/>
              <a:sym typeface="+mn-lt"/>
            </a:endParaRPr>
          </a:p>
        </p:txBody>
      </p:sp>
      <p:pic>
        <p:nvPicPr>
          <p:cNvPr id="7" name="图片 6">
            <a:extLst>
              <a:ext uri="{FF2B5EF4-FFF2-40B4-BE49-F238E27FC236}">
                <a16:creationId xmlns:a16="http://schemas.microsoft.com/office/drawing/2014/main" id="{09C1BBDB-91A7-137A-4374-E9D2B7AD0E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3460" y="2779854"/>
            <a:ext cx="713125" cy="713125"/>
          </a:xfrm>
          <a:prstGeom prst="rect">
            <a:avLst/>
          </a:prstGeom>
        </p:spPr>
      </p:pic>
      <p:pic>
        <p:nvPicPr>
          <p:cNvPr id="9" name="图片 8">
            <a:extLst>
              <a:ext uri="{FF2B5EF4-FFF2-40B4-BE49-F238E27FC236}">
                <a16:creationId xmlns:a16="http://schemas.microsoft.com/office/drawing/2014/main" id="{BFA57324-428C-6CA9-4B6B-CD31C9F1F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399" y="1604445"/>
            <a:ext cx="866900" cy="866900"/>
          </a:xfrm>
          <a:prstGeom prst="rect">
            <a:avLst/>
          </a:prstGeom>
        </p:spPr>
      </p:pic>
      <p:pic>
        <p:nvPicPr>
          <p:cNvPr id="11" name="图片 10">
            <a:extLst>
              <a:ext uri="{FF2B5EF4-FFF2-40B4-BE49-F238E27FC236}">
                <a16:creationId xmlns:a16="http://schemas.microsoft.com/office/drawing/2014/main" id="{A7141BB0-22C5-E0BA-7426-D246E21D2A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8706" y="1809062"/>
            <a:ext cx="726912" cy="726912"/>
          </a:xfrm>
          <a:prstGeom prst="rect">
            <a:avLst/>
          </a:prstGeom>
        </p:spPr>
      </p:pic>
      <p:pic>
        <p:nvPicPr>
          <p:cNvPr id="13" name="图片 12">
            <a:extLst>
              <a:ext uri="{FF2B5EF4-FFF2-40B4-BE49-F238E27FC236}">
                <a16:creationId xmlns:a16="http://schemas.microsoft.com/office/drawing/2014/main" id="{C20A4FF0-4DFC-ECA4-D70A-0A85ABCB70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38814" y="2794068"/>
            <a:ext cx="673909" cy="6739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718"/>
          <p:cNvSpPr>
            <a:spLocks noEditPoints="1"/>
          </p:cNvSpPr>
          <p:nvPr/>
        </p:nvSpPr>
        <p:spPr bwMode="auto">
          <a:xfrm>
            <a:off x="6151944" y="1694874"/>
            <a:ext cx="1234278" cy="1120781"/>
          </a:xfrm>
          <a:custGeom>
            <a:avLst/>
            <a:gdLst>
              <a:gd name="T0" fmla="*/ 409 w 435"/>
              <a:gd name="T1" fmla="*/ 197 h 395"/>
              <a:gd name="T2" fmla="*/ 79 w 435"/>
              <a:gd name="T3" fmla="*/ 7 h 395"/>
              <a:gd name="T4" fmla="*/ 53 w 435"/>
              <a:gd name="T5" fmla="*/ 0 h 395"/>
              <a:gd name="T6" fmla="*/ 27 w 435"/>
              <a:gd name="T7" fmla="*/ 7 h 395"/>
              <a:gd name="T8" fmla="*/ 0 w 435"/>
              <a:gd name="T9" fmla="*/ 52 h 395"/>
              <a:gd name="T10" fmla="*/ 0 w 435"/>
              <a:gd name="T11" fmla="*/ 251 h 395"/>
              <a:gd name="T12" fmla="*/ 27 w 435"/>
              <a:gd name="T13" fmla="*/ 297 h 395"/>
              <a:gd name="T14" fmla="*/ 184 w 435"/>
              <a:gd name="T15" fmla="*/ 388 h 395"/>
              <a:gd name="T16" fmla="*/ 203 w 435"/>
              <a:gd name="T17" fmla="*/ 394 h 395"/>
              <a:gd name="T18" fmla="*/ 204 w 435"/>
              <a:gd name="T19" fmla="*/ 394 h 395"/>
              <a:gd name="T20" fmla="*/ 207 w 435"/>
              <a:gd name="T21" fmla="*/ 394 h 395"/>
              <a:gd name="T22" fmla="*/ 210 w 435"/>
              <a:gd name="T23" fmla="*/ 395 h 395"/>
              <a:gd name="T24" fmla="*/ 210 w 435"/>
              <a:gd name="T25" fmla="*/ 395 h 395"/>
              <a:gd name="T26" fmla="*/ 236 w 435"/>
              <a:gd name="T27" fmla="*/ 388 h 395"/>
              <a:gd name="T28" fmla="*/ 409 w 435"/>
              <a:gd name="T29" fmla="*/ 288 h 395"/>
              <a:gd name="T30" fmla="*/ 435 w 435"/>
              <a:gd name="T31" fmla="*/ 243 h 395"/>
              <a:gd name="T32" fmla="*/ 409 w 435"/>
              <a:gd name="T33" fmla="*/ 197 h 395"/>
              <a:gd name="T34" fmla="*/ 403 w 435"/>
              <a:gd name="T35" fmla="*/ 278 h 395"/>
              <a:gd name="T36" fmla="*/ 345 w 435"/>
              <a:gd name="T37" fmla="*/ 311 h 395"/>
              <a:gd name="T38" fmla="*/ 12 w 435"/>
              <a:gd name="T39" fmla="*/ 120 h 395"/>
              <a:gd name="T40" fmla="*/ 12 w 435"/>
              <a:gd name="T41" fmla="*/ 52 h 395"/>
              <a:gd name="T42" fmla="*/ 33 w 435"/>
              <a:gd name="T43" fmla="*/ 17 h 395"/>
              <a:gd name="T44" fmla="*/ 53 w 435"/>
              <a:gd name="T45" fmla="*/ 12 h 395"/>
              <a:gd name="T46" fmla="*/ 73 w 435"/>
              <a:gd name="T47" fmla="*/ 17 h 395"/>
              <a:gd name="T48" fmla="*/ 403 w 435"/>
              <a:gd name="T49" fmla="*/ 208 h 395"/>
              <a:gd name="T50" fmla="*/ 423 w 435"/>
              <a:gd name="T51" fmla="*/ 243 h 395"/>
              <a:gd name="T52" fmla="*/ 403 w 435"/>
              <a:gd name="T53" fmla="*/ 27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5" h="395">
                <a:moveTo>
                  <a:pt x="409" y="197"/>
                </a:moveTo>
                <a:cubicBezTo>
                  <a:pt x="79" y="7"/>
                  <a:pt x="79" y="7"/>
                  <a:pt x="79" y="7"/>
                </a:cubicBezTo>
                <a:cubicBezTo>
                  <a:pt x="71" y="2"/>
                  <a:pt x="62" y="0"/>
                  <a:pt x="53" y="0"/>
                </a:cubicBezTo>
                <a:cubicBezTo>
                  <a:pt x="44" y="0"/>
                  <a:pt x="35" y="2"/>
                  <a:pt x="27" y="7"/>
                </a:cubicBezTo>
                <a:cubicBezTo>
                  <a:pt x="10" y="16"/>
                  <a:pt x="0" y="34"/>
                  <a:pt x="0" y="52"/>
                </a:cubicBezTo>
                <a:cubicBezTo>
                  <a:pt x="0" y="251"/>
                  <a:pt x="0" y="251"/>
                  <a:pt x="0" y="251"/>
                </a:cubicBezTo>
                <a:cubicBezTo>
                  <a:pt x="0" y="270"/>
                  <a:pt x="10" y="287"/>
                  <a:pt x="27" y="297"/>
                </a:cubicBezTo>
                <a:cubicBezTo>
                  <a:pt x="184" y="388"/>
                  <a:pt x="184" y="388"/>
                  <a:pt x="184" y="388"/>
                </a:cubicBezTo>
                <a:cubicBezTo>
                  <a:pt x="190" y="391"/>
                  <a:pt x="197" y="393"/>
                  <a:pt x="203" y="394"/>
                </a:cubicBezTo>
                <a:cubicBezTo>
                  <a:pt x="203" y="394"/>
                  <a:pt x="203" y="394"/>
                  <a:pt x="204" y="394"/>
                </a:cubicBezTo>
                <a:cubicBezTo>
                  <a:pt x="205" y="394"/>
                  <a:pt x="206" y="394"/>
                  <a:pt x="207" y="394"/>
                </a:cubicBezTo>
                <a:cubicBezTo>
                  <a:pt x="208" y="394"/>
                  <a:pt x="209" y="395"/>
                  <a:pt x="210" y="395"/>
                </a:cubicBezTo>
                <a:cubicBezTo>
                  <a:pt x="210" y="395"/>
                  <a:pt x="210" y="395"/>
                  <a:pt x="210" y="395"/>
                </a:cubicBezTo>
                <a:cubicBezTo>
                  <a:pt x="219" y="395"/>
                  <a:pt x="228" y="392"/>
                  <a:pt x="236" y="388"/>
                </a:cubicBezTo>
                <a:cubicBezTo>
                  <a:pt x="409" y="288"/>
                  <a:pt x="409" y="288"/>
                  <a:pt x="409" y="288"/>
                </a:cubicBezTo>
                <a:cubicBezTo>
                  <a:pt x="425" y="279"/>
                  <a:pt x="435" y="262"/>
                  <a:pt x="435" y="243"/>
                </a:cubicBezTo>
                <a:cubicBezTo>
                  <a:pt x="435" y="224"/>
                  <a:pt x="425" y="207"/>
                  <a:pt x="409" y="197"/>
                </a:cubicBezTo>
                <a:close/>
                <a:moveTo>
                  <a:pt x="403" y="278"/>
                </a:moveTo>
                <a:cubicBezTo>
                  <a:pt x="345" y="311"/>
                  <a:pt x="345" y="311"/>
                  <a:pt x="345" y="311"/>
                </a:cubicBezTo>
                <a:cubicBezTo>
                  <a:pt x="12" y="120"/>
                  <a:pt x="12" y="120"/>
                  <a:pt x="12" y="120"/>
                </a:cubicBezTo>
                <a:cubicBezTo>
                  <a:pt x="12" y="52"/>
                  <a:pt x="12" y="52"/>
                  <a:pt x="12" y="52"/>
                </a:cubicBezTo>
                <a:cubicBezTo>
                  <a:pt x="12" y="38"/>
                  <a:pt x="20" y="25"/>
                  <a:pt x="33" y="17"/>
                </a:cubicBezTo>
                <a:cubicBezTo>
                  <a:pt x="39" y="14"/>
                  <a:pt x="46" y="12"/>
                  <a:pt x="53" y="12"/>
                </a:cubicBezTo>
                <a:cubicBezTo>
                  <a:pt x="60" y="12"/>
                  <a:pt x="67" y="14"/>
                  <a:pt x="73" y="17"/>
                </a:cubicBezTo>
                <a:cubicBezTo>
                  <a:pt x="403" y="208"/>
                  <a:pt x="403" y="208"/>
                  <a:pt x="403" y="208"/>
                </a:cubicBezTo>
                <a:cubicBezTo>
                  <a:pt x="415" y="215"/>
                  <a:pt x="423" y="228"/>
                  <a:pt x="423" y="243"/>
                </a:cubicBezTo>
                <a:cubicBezTo>
                  <a:pt x="423" y="257"/>
                  <a:pt x="415" y="271"/>
                  <a:pt x="403" y="278"/>
                </a:cubicBezTo>
                <a:close/>
              </a:path>
            </a:pathLst>
          </a:custGeom>
          <a:solidFill>
            <a:srgbClr val="2A3F74"/>
          </a:solidFill>
          <a:ln>
            <a:noFill/>
          </a:ln>
        </p:spPr>
        <p:txBody>
          <a:bodyPr vert="horz" wrap="square" lIns="91440" tIns="45720" rIns="91440" bIns="45720" numCol="1" anchor="t" anchorCtr="0" compatLnSpc="1"/>
          <a:lstStyle/>
          <a:p>
            <a:endParaRPr lang="en-US">
              <a:cs typeface="+mn-ea"/>
              <a:sym typeface="+mn-lt"/>
            </a:endParaRPr>
          </a:p>
        </p:txBody>
      </p:sp>
      <p:sp>
        <p:nvSpPr>
          <p:cNvPr id="21" name="Freeform 719"/>
          <p:cNvSpPr>
            <a:spLocks noEditPoints="1"/>
          </p:cNvSpPr>
          <p:nvPr/>
        </p:nvSpPr>
        <p:spPr bwMode="auto">
          <a:xfrm>
            <a:off x="6793201" y="2568800"/>
            <a:ext cx="785966" cy="1376149"/>
          </a:xfrm>
          <a:custGeom>
            <a:avLst/>
            <a:gdLst>
              <a:gd name="T0" fmla="*/ 250 w 277"/>
              <a:gd name="T1" fmla="*/ 7 h 485"/>
              <a:gd name="T2" fmla="*/ 224 w 277"/>
              <a:gd name="T3" fmla="*/ 0 h 485"/>
              <a:gd name="T4" fmla="*/ 198 w 277"/>
              <a:gd name="T5" fmla="*/ 7 h 485"/>
              <a:gd name="T6" fmla="*/ 146 w 277"/>
              <a:gd name="T7" fmla="*/ 37 h 485"/>
              <a:gd name="T8" fmla="*/ 146 w 277"/>
              <a:gd name="T9" fmla="*/ 37 h 485"/>
              <a:gd name="T10" fmla="*/ 26 w 277"/>
              <a:gd name="T11" fmla="*/ 106 h 485"/>
              <a:gd name="T12" fmla="*/ 14 w 277"/>
              <a:gd name="T13" fmla="*/ 116 h 485"/>
              <a:gd name="T14" fmla="*/ 0 w 277"/>
              <a:gd name="T15" fmla="*/ 152 h 485"/>
              <a:gd name="T16" fmla="*/ 0 w 277"/>
              <a:gd name="T17" fmla="*/ 334 h 485"/>
              <a:gd name="T18" fmla="*/ 26 w 277"/>
              <a:gd name="T19" fmla="*/ 379 h 485"/>
              <a:gd name="T20" fmla="*/ 198 w 277"/>
              <a:gd name="T21" fmla="*/ 478 h 485"/>
              <a:gd name="T22" fmla="*/ 224 w 277"/>
              <a:gd name="T23" fmla="*/ 485 h 485"/>
              <a:gd name="T24" fmla="*/ 250 w 277"/>
              <a:gd name="T25" fmla="*/ 478 h 485"/>
              <a:gd name="T26" fmla="*/ 277 w 277"/>
              <a:gd name="T27" fmla="*/ 433 h 485"/>
              <a:gd name="T28" fmla="*/ 277 w 277"/>
              <a:gd name="T29" fmla="*/ 52 h 485"/>
              <a:gd name="T30" fmla="*/ 250 w 277"/>
              <a:gd name="T31" fmla="*/ 7 h 485"/>
              <a:gd name="T32" fmla="*/ 265 w 277"/>
              <a:gd name="T33" fmla="*/ 433 h 485"/>
              <a:gd name="T34" fmla="*/ 244 w 277"/>
              <a:gd name="T35" fmla="*/ 468 h 485"/>
              <a:gd name="T36" fmla="*/ 224 w 277"/>
              <a:gd name="T37" fmla="*/ 473 h 485"/>
              <a:gd name="T38" fmla="*/ 204 w 277"/>
              <a:gd name="T39" fmla="*/ 468 h 485"/>
              <a:gd name="T40" fmla="*/ 146 w 277"/>
              <a:gd name="T41" fmla="*/ 434 h 485"/>
              <a:gd name="T42" fmla="*/ 146 w 277"/>
              <a:gd name="T43" fmla="*/ 51 h 485"/>
              <a:gd name="T44" fmla="*/ 204 w 277"/>
              <a:gd name="T45" fmla="*/ 17 h 485"/>
              <a:gd name="T46" fmla="*/ 224 w 277"/>
              <a:gd name="T47" fmla="*/ 12 h 485"/>
              <a:gd name="T48" fmla="*/ 244 w 277"/>
              <a:gd name="T49" fmla="*/ 17 h 485"/>
              <a:gd name="T50" fmla="*/ 265 w 277"/>
              <a:gd name="T51" fmla="*/ 52 h 485"/>
              <a:gd name="T52" fmla="*/ 265 w 277"/>
              <a:gd name="T53" fmla="*/ 43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7" h="485">
                <a:moveTo>
                  <a:pt x="250" y="7"/>
                </a:moveTo>
                <a:cubicBezTo>
                  <a:pt x="242" y="2"/>
                  <a:pt x="233" y="0"/>
                  <a:pt x="224" y="0"/>
                </a:cubicBezTo>
                <a:cubicBezTo>
                  <a:pt x="215" y="0"/>
                  <a:pt x="206" y="2"/>
                  <a:pt x="198" y="7"/>
                </a:cubicBezTo>
                <a:cubicBezTo>
                  <a:pt x="146" y="37"/>
                  <a:pt x="146" y="37"/>
                  <a:pt x="146" y="37"/>
                </a:cubicBezTo>
                <a:cubicBezTo>
                  <a:pt x="146" y="37"/>
                  <a:pt x="146" y="37"/>
                  <a:pt x="146" y="37"/>
                </a:cubicBezTo>
                <a:cubicBezTo>
                  <a:pt x="26" y="106"/>
                  <a:pt x="26" y="106"/>
                  <a:pt x="26" y="106"/>
                </a:cubicBezTo>
                <a:cubicBezTo>
                  <a:pt x="21" y="109"/>
                  <a:pt x="17" y="112"/>
                  <a:pt x="14" y="116"/>
                </a:cubicBezTo>
                <a:cubicBezTo>
                  <a:pt x="5" y="125"/>
                  <a:pt x="0" y="138"/>
                  <a:pt x="0" y="152"/>
                </a:cubicBezTo>
                <a:cubicBezTo>
                  <a:pt x="0" y="334"/>
                  <a:pt x="0" y="334"/>
                  <a:pt x="0" y="334"/>
                </a:cubicBezTo>
                <a:cubicBezTo>
                  <a:pt x="0" y="352"/>
                  <a:pt x="10" y="370"/>
                  <a:pt x="26" y="379"/>
                </a:cubicBezTo>
                <a:cubicBezTo>
                  <a:pt x="198" y="478"/>
                  <a:pt x="198" y="478"/>
                  <a:pt x="198" y="478"/>
                </a:cubicBezTo>
                <a:cubicBezTo>
                  <a:pt x="206" y="483"/>
                  <a:pt x="215" y="485"/>
                  <a:pt x="224" y="485"/>
                </a:cubicBezTo>
                <a:cubicBezTo>
                  <a:pt x="233" y="485"/>
                  <a:pt x="242" y="483"/>
                  <a:pt x="250" y="478"/>
                </a:cubicBezTo>
                <a:cubicBezTo>
                  <a:pt x="267" y="469"/>
                  <a:pt x="277" y="452"/>
                  <a:pt x="277" y="433"/>
                </a:cubicBezTo>
                <a:cubicBezTo>
                  <a:pt x="277" y="52"/>
                  <a:pt x="277" y="52"/>
                  <a:pt x="277" y="52"/>
                </a:cubicBezTo>
                <a:cubicBezTo>
                  <a:pt x="277" y="33"/>
                  <a:pt x="267" y="16"/>
                  <a:pt x="250" y="7"/>
                </a:cubicBezTo>
                <a:close/>
                <a:moveTo>
                  <a:pt x="265" y="433"/>
                </a:moveTo>
                <a:cubicBezTo>
                  <a:pt x="265" y="447"/>
                  <a:pt x="257" y="461"/>
                  <a:pt x="244" y="468"/>
                </a:cubicBezTo>
                <a:cubicBezTo>
                  <a:pt x="238" y="471"/>
                  <a:pt x="231" y="473"/>
                  <a:pt x="224" y="473"/>
                </a:cubicBezTo>
                <a:cubicBezTo>
                  <a:pt x="217" y="473"/>
                  <a:pt x="210" y="471"/>
                  <a:pt x="204" y="468"/>
                </a:cubicBezTo>
                <a:cubicBezTo>
                  <a:pt x="146" y="434"/>
                  <a:pt x="146" y="434"/>
                  <a:pt x="146" y="434"/>
                </a:cubicBezTo>
                <a:cubicBezTo>
                  <a:pt x="146" y="51"/>
                  <a:pt x="146" y="51"/>
                  <a:pt x="146" y="51"/>
                </a:cubicBezTo>
                <a:cubicBezTo>
                  <a:pt x="204" y="17"/>
                  <a:pt x="204" y="17"/>
                  <a:pt x="204" y="17"/>
                </a:cubicBezTo>
                <a:cubicBezTo>
                  <a:pt x="210" y="14"/>
                  <a:pt x="217" y="12"/>
                  <a:pt x="224" y="12"/>
                </a:cubicBezTo>
                <a:cubicBezTo>
                  <a:pt x="231" y="12"/>
                  <a:pt x="238" y="14"/>
                  <a:pt x="244" y="17"/>
                </a:cubicBezTo>
                <a:cubicBezTo>
                  <a:pt x="257" y="24"/>
                  <a:pt x="265" y="38"/>
                  <a:pt x="265" y="52"/>
                </a:cubicBezTo>
                <a:lnTo>
                  <a:pt x="265" y="433"/>
                </a:lnTo>
                <a:close/>
              </a:path>
            </a:pathLst>
          </a:custGeom>
          <a:solidFill>
            <a:srgbClr val="5577D1"/>
          </a:solidFill>
          <a:ln>
            <a:noFill/>
          </a:ln>
        </p:spPr>
        <p:txBody>
          <a:bodyPr vert="horz" wrap="square" lIns="91440" tIns="45720" rIns="91440" bIns="45720" numCol="1" anchor="t" anchorCtr="0" compatLnSpc="1"/>
          <a:lstStyle/>
          <a:p>
            <a:endParaRPr lang="en-US">
              <a:cs typeface="+mn-ea"/>
              <a:sym typeface="+mn-lt"/>
            </a:endParaRPr>
          </a:p>
        </p:txBody>
      </p:sp>
      <p:sp>
        <p:nvSpPr>
          <p:cNvPr id="22" name="Freeform 720"/>
          <p:cNvSpPr>
            <a:spLocks noEditPoints="1"/>
          </p:cNvSpPr>
          <p:nvPr/>
        </p:nvSpPr>
        <p:spPr bwMode="auto">
          <a:xfrm>
            <a:off x="4832543" y="1694874"/>
            <a:ext cx="1234278" cy="1120781"/>
          </a:xfrm>
          <a:custGeom>
            <a:avLst/>
            <a:gdLst>
              <a:gd name="T0" fmla="*/ 435 w 435"/>
              <a:gd name="T1" fmla="*/ 52 h 395"/>
              <a:gd name="T2" fmla="*/ 408 w 435"/>
              <a:gd name="T3" fmla="*/ 7 h 395"/>
              <a:gd name="T4" fmla="*/ 382 w 435"/>
              <a:gd name="T5" fmla="*/ 0 h 395"/>
              <a:gd name="T6" fmla="*/ 356 w 435"/>
              <a:gd name="T7" fmla="*/ 7 h 395"/>
              <a:gd name="T8" fmla="*/ 26 w 435"/>
              <a:gd name="T9" fmla="*/ 197 h 395"/>
              <a:gd name="T10" fmla="*/ 0 w 435"/>
              <a:gd name="T11" fmla="*/ 243 h 395"/>
              <a:gd name="T12" fmla="*/ 26 w 435"/>
              <a:gd name="T13" fmla="*/ 288 h 395"/>
              <a:gd name="T14" fmla="*/ 199 w 435"/>
              <a:gd name="T15" fmla="*/ 388 h 395"/>
              <a:gd name="T16" fmla="*/ 217 w 435"/>
              <a:gd name="T17" fmla="*/ 394 h 395"/>
              <a:gd name="T18" fmla="*/ 218 w 435"/>
              <a:gd name="T19" fmla="*/ 394 h 395"/>
              <a:gd name="T20" fmla="*/ 221 w 435"/>
              <a:gd name="T21" fmla="*/ 394 h 395"/>
              <a:gd name="T22" fmla="*/ 225 w 435"/>
              <a:gd name="T23" fmla="*/ 395 h 395"/>
              <a:gd name="T24" fmla="*/ 225 w 435"/>
              <a:gd name="T25" fmla="*/ 395 h 395"/>
              <a:gd name="T26" fmla="*/ 251 w 435"/>
              <a:gd name="T27" fmla="*/ 388 h 395"/>
              <a:gd name="T28" fmla="*/ 408 w 435"/>
              <a:gd name="T29" fmla="*/ 297 h 395"/>
              <a:gd name="T30" fmla="*/ 417 w 435"/>
              <a:gd name="T31" fmla="*/ 291 h 395"/>
              <a:gd name="T32" fmla="*/ 429 w 435"/>
              <a:gd name="T33" fmla="*/ 275 h 395"/>
              <a:gd name="T34" fmla="*/ 435 w 435"/>
              <a:gd name="T35" fmla="*/ 251 h 395"/>
              <a:gd name="T36" fmla="*/ 435 w 435"/>
              <a:gd name="T37" fmla="*/ 52 h 395"/>
              <a:gd name="T38" fmla="*/ 12 w 435"/>
              <a:gd name="T39" fmla="*/ 243 h 395"/>
              <a:gd name="T40" fmla="*/ 32 w 435"/>
              <a:gd name="T41" fmla="*/ 208 h 395"/>
              <a:gd name="T42" fmla="*/ 362 w 435"/>
              <a:gd name="T43" fmla="*/ 17 h 395"/>
              <a:gd name="T44" fmla="*/ 382 w 435"/>
              <a:gd name="T45" fmla="*/ 12 h 395"/>
              <a:gd name="T46" fmla="*/ 402 w 435"/>
              <a:gd name="T47" fmla="*/ 17 h 395"/>
              <a:gd name="T48" fmla="*/ 423 w 435"/>
              <a:gd name="T49" fmla="*/ 52 h 395"/>
              <a:gd name="T50" fmla="*/ 423 w 435"/>
              <a:gd name="T51" fmla="*/ 120 h 395"/>
              <a:gd name="T52" fmla="*/ 90 w 435"/>
              <a:gd name="T53" fmla="*/ 311 h 395"/>
              <a:gd name="T54" fmla="*/ 32 w 435"/>
              <a:gd name="T55" fmla="*/ 278 h 395"/>
              <a:gd name="T56" fmla="*/ 12 w 435"/>
              <a:gd name="T57" fmla="*/ 243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5" h="395">
                <a:moveTo>
                  <a:pt x="435" y="52"/>
                </a:moveTo>
                <a:cubicBezTo>
                  <a:pt x="435" y="34"/>
                  <a:pt x="425" y="16"/>
                  <a:pt x="408" y="7"/>
                </a:cubicBezTo>
                <a:cubicBezTo>
                  <a:pt x="400" y="2"/>
                  <a:pt x="391" y="0"/>
                  <a:pt x="382" y="0"/>
                </a:cubicBezTo>
                <a:cubicBezTo>
                  <a:pt x="373" y="0"/>
                  <a:pt x="364" y="2"/>
                  <a:pt x="356" y="7"/>
                </a:cubicBezTo>
                <a:cubicBezTo>
                  <a:pt x="26" y="197"/>
                  <a:pt x="26" y="197"/>
                  <a:pt x="26" y="197"/>
                </a:cubicBezTo>
                <a:cubicBezTo>
                  <a:pt x="10" y="207"/>
                  <a:pt x="0" y="224"/>
                  <a:pt x="0" y="243"/>
                </a:cubicBezTo>
                <a:cubicBezTo>
                  <a:pt x="0" y="262"/>
                  <a:pt x="10" y="279"/>
                  <a:pt x="26" y="288"/>
                </a:cubicBezTo>
                <a:cubicBezTo>
                  <a:pt x="199" y="388"/>
                  <a:pt x="199" y="388"/>
                  <a:pt x="199" y="388"/>
                </a:cubicBezTo>
                <a:cubicBezTo>
                  <a:pt x="204" y="391"/>
                  <a:pt x="211" y="393"/>
                  <a:pt x="217" y="394"/>
                </a:cubicBezTo>
                <a:cubicBezTo>
                  <a:pt x="217" y="394"/>
                  <a:pt x="218" y="394"/>
                  <a:pt x="218" y="394"/>
                </a:cubicBezTo>
                <a:cubicBezTo>
                  <a:pt x="219" y="394"/>
                  <a:pt x="220" y="394"/>
                  <a:pt x="221" y="394"/>
                </a:cubicBezTo>
                <a:cubicBezTo>
                  <a:pt x="222" y="394"/>
                  <a:pt x="224" y="395"/>
                  <a:pt x="225" y="395"/>
                </a:cubicBezTo>
                <a:cubicBezTo>
                  <a:pt x="225" y="395"/>
                  <a:pt x="225" y="395"/>
                  <a:pt x="225" y="395"/>
                </a:cubicBezTo>
                <a:cubicBezTo>
                  <a:pt x="234" y="395"/>
                  <a:pt x="243" y="392"/>
                  <a:pt x="251" y="388"/>
                </a:cubicBezTo>
                <a:cubicBezTo>
                  <a:pt x="408" y="297"/>
                  <a:pt x="408" y="297"/>
                  <a:pt x="408" y="297"/>
                </a:cubicBezTo>
                <a:cubicBezTo>
                  <a:pt x="411" y="295"/>
                  <a:pt x="414" y="293"/>
                  <a:pt x="417" y="291"/>
                </a:cubicBezTo>
                <a:cubicBezTo>
                  <a:pt x="422" y="286"/>
                  <a:pt x="426" y="281"/>
                  <a:pt x="429" y="275"/>
                </a:cubicBezTo>
                <a:cubicBezTo>
                  <a:pt x="433" y="268"/>
                  <a:pt x="435" y="260"/>
                  <a:pt x="435" y="251"/>
                </a:cubicBezTo>
                <a:lnTo>
                  <a:pt x="435" y="52"/>
                </a:lnTo>
                <a:close/>
                <a:moveTo>
                  <a:pt x="12" y="243"/>
                </a:moveTo>
                <a:cubicBezTo>
                  <a:pt x="12" y="228"/>
                  <a:pt x="20" y="215"/>
                  <a:pt x="32" y="208"/>
                </a:cubicBezTo>
                <a:cubicBezTo>
                  <a:pt x="362" y="17"/>
                  <a:pt x="362" y="17"/>
                  <a:pt x="362" y="17"/>
                </a:cubicBezTo>
                <a:cubicBezTo>
                  <a:pt x="368" y="14"/>
                  <a:pt x="375" y="12"/>
                  <a:pt x="382" y="12"/>
                </a:cubicBezTo>
                <a:cubicBezTo>
                  <a:pt x="389" y="12"/>
                  <a:pt x="396" y="14"/>
                  <a:pt x="402" y="17"/>
                </a:cubicBezTo>
                <a:cubicBezTo>
                  <a:pt x="415" y="25"/>
                  <a:pt x="423" y="38"/>
                  <a:pt x="423" y="52"/>
                </a:cubicBezTo>
                <a:cubicBezTo>
                  <a:pt x="423" y="120"/>
                  <a:pt x="423" y="120"/>
                  <a:pt x="423" y="120"/>
                </a:cubicBezTo>
                <a:cubicBezTo>
                  <a:pt x="90" y="311"/>
                  <a:pt x="90" y="311"/>
                  <a:pt x="90" y="311"/>
                </a:cubicBezTo>
                <a:cubicBezTo>
                  <a:pt x="32" y="278"/>
                  <a:pt x="32" y="278"/>
                  <a:pt x="32" y="278"/>
                </a:cubicBezTo>
                <a:cubicBezTo>
                  <a:pt x="20" y="271"/>
                  <a:pt x="12" y="257"/>
                  <a:pt x="12" y="243"/>
                </a:cubicBezTo>
                <a:close/>
              </a:path>
            </a:pathLst>
          </a:custGeom>
          <a:solidFill>
            <a:srgbClr val="5577D1"/>
          </a:solidFill>
          <a:ln>
            <a:noFill/>
          </a:ln>
        </p:spPr>
        <p:txBody>
          <a:bodyPr vert="horz" wrap="square" lIns="91440" tIns="45720" rIns="91440" bIns="45720" numCol="1" anchor="t" anchorCtr="0" compatLnSpc="1"/>
          <a:lstStyle/>
          <a:p>
            <a:endParaRPr lang="en-US">
              <a:cs typeface="+mn-ea"/>
              <a:sym typeface="+mn-lt"/>
            </a:endParaRPr>
          </a:p>
        </p:txBody>
      </p:sp>
      <p:sp>
        <p:nvSpPr>
          <p:cNvPr id="23" name="Freeform 721"/>
          <p:cNvSpPr>
            <a:spLocks noEditPoints="1"/>
          </p:cNvSpPr>
          <p:nvPr/>
        </p:nvSpPr>
        <p:spPr bwMode="auto">
          <a:xfrm>
            <a:off x="4832543" y="3700930"/>
            <a:ext cx="1234278" cy="1117944"/>
          </a:xfrm>
          <a:custGeom>
            <a:avLst/>
            <a:gdLst>
              <a:gd name="T0" fmla="*/ 411 w 435"/>
              <a:gd name="T1" fmla="*/ 99 h 394"/>
              <a:gd name="T2" fmla="*/ 408 w 435"/>
              <a:gd name="T3" fmla="*/ 98 h 394"/>
              <a:gd name="T4" fmla="*/ 251 w 435"/>
              <a:gd name="T5" fmla="*/ 7 h 394"/>
              <a:gd name="T6" fmla="*/ 243 w 435"/>
              <a:gd name="T7" fmla="*/ 3 h 394"/>
              <a:gd name="T8" fmla="*/ 225 w 435"/>
              <a:gd name="T9" fmla="*/ 0 h 394"/>
              <a:gd name="T10" fmla="*/ 203 w 435"/>
              <a:gd name="T11" fmla="*/ 4 h 394"/>
              <a:gd name="T12" fmla="*/ 199 w 435"/>
              <a:gd name="T13" fmla="*/ 7 h 394"/>
              <a:gd name="T14" fmla="*/ 78 w 435"/>
              <a:gd name="T15" fmla="*/ 76 h 394"/>
              <a:gd name="T16" fmla="*/ 78 w 435"/>
              <a:gd name="T17" fmla="*/ 76 h 394"/>
              <a:gd name="T18" fmla="*/ 26 w 435"/>
              <a:gd name="T19" fmla="*/ 106 h 394"/>
              <a:gd name="T20" fmla="*/ 0 w 435"/>
              <a:gd name="T21" fmla="*/ 151 h 394"/>
              <a:gd name="T22" fmla="*/ 26 w 435"/>
              <a:gd name="T23" fmla="*/ 197 h 394"/>
              <a:gd name="T24" fmla="*/ 356 w 435"/>
              <a:gd name="T25" fmla="*/ 387 h 394"/>
              <a:gd name="T26" fmla="*/ 382 w 435"/>
              <a:gd name="T27" fmla="*/ 394 h 394"/>
              <a:gd name="T28" fmla="*/ 408 w 435"/>
              <a:gd name="T29" fmla="*/ 387 h 394"/>
              <a:gd name="T30" fmla="*/ 435 w 435"/>
              <a:gd name="T31" fmla="*/ 342 h 394"/>
              <a:gd name="T32" fmla="*/ 435 w 435"/>
              <a:gd name="T33" fmla="*/ 143 h 394"/>
              <a:gd name="T34" fmla="*/ 411 w 435"/>
              <a:gd name="T35" fmla="*/ 99 h 394"/>
              <a:gd name="T36" fmla="*/ 402 w 435"/>
              <a:gd name="T37" fmla="*/ 377 h 394"/>
              <a:gd name="T38" fmla="*/ 382 w 435"/>
              <a:gd name="T39" fmla="*/ 382 h 394"/>
              <a:gd name="T40" fmla="*/ 362 w 435"/>
              <a:gd name="T41" fmla="*/ 377 h 394"/>
              <a:gd name="T42" fmla="*/ 32 w 435"/>
              <a:gd name="T43" fmla="*/ 186 h 394"/>
              <a:gd name="T44" fmla="*/ 12 w 435"/>
              <a:gd name="T45" fmla="*/ 151 h 394"/>
              <a:gd name="T46" fmla="*/ 32 w 435"/>
              <a:gd name="T47" fmla="*/ 116 h 394"/>
              <a:gd name="T48" fmla="*/ 90 w 435"/>
              <a:gd name="T49" fmla="*/ 83 h 394"/>
              <a:gd name="T50" fmla="*/ 423 w 435"/>
              <a:gd name="T51" fmla="*/ 275 h 394"/>
              <a:gd name="T52" fmla="*/ 423 w 435"/>
              <a:gd name="T53" fmla="*/ 342 h 394"/>
              <a:gd name="T54" fmla="*/ 402 w 435"/>
              <a:gd name="T55" fmla="*/ 37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5" h="394">
                <a:moveTo>
                  <a:pt x="411" y="99"/>
                </a:moveTo>
                <a:cubicBezTo>
                  <a:pt x="410" y="99"/>
                  <a:pt x="409" y="98"/>
                  <a:pt x="408" y="98"/>
                </a:cubicBezTo>
                <a:cubicBezTo>
                  <a:pt x="251" y="7"/>
                  <a:pt x="251" y="7"/>
                  <a:pt x="251" y="7"/>
                </a:cubicBezTo>
                <a:cubicBezTo>
                  <a:pt x="248" y="5"/>
                  <a:pt x="246" y="4"/>
                  <a:pt x="243" y="3"/>
                </a:cubicBezTo>
                <a:cubicBezTo>
                  <a:pt x="237" y="1"/>
                  <a:pt x="231" y="0"/>
                  <a:pt x="225" y="0"/>
                </a:cubicBezTo>
                <a:cubicBezTo>
                  <a:pt x="217" y="0"/>
                  <a:pt x="210" y="1"/>
                  <a:pt x="203" y="4"/>
                </a:cubicBezTo>
                <a:cubicBezTo>
                  <a:pt x="202" y="5"/>
                  <a:pt x="200" y="6"/>
                  <a:pt x="199" y="7"/>
                </a:cubicBezTo>
                <a:cubicBezTo>
                  <a:pt x="78" y="76"/>
                  <a:pt x="78" y="76"/>
                  <a:pt x="78" y="76"/>
                </a:cubicBezTo>
                <a:cubicBezTo>
                  <a:pt x="78" y="76"/>
                  <a:pt x="78" y="76"/>
                  <a:pt x="78" y="76"/>
                </a:cubicBezTo>
                <a:cubicBezTo>
                  <a:pt x="26" y="106"/>
                  <a:pt x="26" y="106"/>
                  <a:pt x="26" y="106"/>
                </a:cubicBezTo>
                <a:cubicBezTo>
                  <a:pt x="10" y="115"/>
                  <a:pt x="0" y="133"/>
                  <a:pt x="0" y="151"/>
                </a:cubicBezTo>
                <a:cubicBezTo>
                  <a:pt x="0" y="170"/>
                  <a:pt x="10" y="187"/>
                  <a:pt x="26" y="197"/>
                </a:cubicBezTo>
                <a:cubicBezTo>
                  <a:pt x="356" y="387"/>
                  <a:pt x="356" y="387"/>
                  <a:pt x="356" y="387"/>
                </a:cubicBezTo>
                <a:cubicBezTo>
                  <a:pt x="364" y="392"/>
                  <a:pt x="373" y="394"/>
                  <a:pt x="382" y="394"/>
                </a:cubicBezTo>
                <a:cubicBezTo>
                  <a:pt x="391" y="394"/>
                  <a:pt x="400" y="392"/>
                  <a:pt x="408" y="387"/>
                </a:cubicBezTo>
                <a:cubicBezTo>
                  <a:pt x="425" y="378"/>
                  <a:pt x="435" y="360"/>
                  <a:pt x="435" y="342"/>
                </a:cubicBezTo>
                <a:cubicBezTo>
                  <a:pt x="435" y="143"/>
                  <a:pt x="435" y="143"/>
                  <a:pt x="435" y="143"/>
                </a:cubicBezTo>
                <a:cubicBezTo>
                  <a:pt x="435" y="125"/>
                  <a:pt x="426" y="109"/>
                  <a:pt x="411" y="99"/>
                </a:cubicBezTo>
                <a:close/>
                <a:moveTo>
                  <a:pt x="402" y="377"/>
                </a:moveTo>
                <a:cubicBezTo>
                  <a:pt x="396" y="380"/>
                  <a:pt x="389" y="382"/>
                  <a:pt x="382" y="382"/>
                </a:cubicBezTo>
                <a:cubicBezTo>
                  <a:pt x="375" y="382"/>
                  <a:pt x="368" y="380"/>
                  <a:pt x="362" y="377"/>
                </a:cubicBezTo>
                <a:cubicBezTo>
                  <a:pt x="32" y="186"/>
                  <a:pt x="32" y="186"/>
                  <a:pt x="32" y="186"/>
                </a:cubicBezTo>
                <a:cubicBezTo>
                  <a:pt x="20" y="179"/>
                  <a:pt x="12" y="166"/>
                  <a:pt x="12" y="151"/>
                </a:cubicBezTo>
                <a:cubicBezTo>
                  <a:pt x="12" y="137"/>
                  <a:pt x="20" y="124"/>
                  <a:pt x="32" y="116"/>
                </a:cubicBezTo>
                <a:cubicBezTo>
                  <a:pt x="90" y="83"/>
                  <a:pt x="90" y="83"/>
                  <a:pt x="90" y="83"/>
                </a:cubicBezTo>
                <a:cubicBezTo>
                  <a:pt x="423" y="275"/>
                  <a:pt x="423" y="275"/>
                  <a:pt x="423" y="275"/>
                </a:cubicBezTo>
                <a:cubicBezTo>
                  <a:pt x="423" y="342"/>
                  <a:pt x="423" y="342"/>
                  <a:pt x="423" y="342"/>
                </a:cubicBezTo>
                <a:cubicBezTo>
                  <a:pt x="423" y="356"/>
                  <a:pt x="415" y="369"/>
                  <a:pt x="402" y="377"/>
                </a:cubicBezTo>
                <a:close/>
              </a:path>
            </a:pathLst>
          </a:custGeom>
          <a:solidFill>
            <a:srgbClr val="5577D1"/>
          </a:solidFill>
          <a:ln>
            <a:noFill/>
          </a:ln>
        </p:spPr>
        <p:txBody>
          <a:bodyPr vert="horz" wrap="square" lIns="91440" tIns="45720" rIns="91440" bIns="45720" numCol="1" anchor="t" anchorCtr="0" compatLnSpc="1"/>
          <a:lstStyle/>
          <a:p>
            <a:endParaRPr lang="en-US">
              <a:cs typeface="+mn-ea"/>
              <a:sym typeface="+mn-lt"/>
            </a:endParaRPr>
          </a:p>
        </p:txBody>
      </p:sp>
      <p:sp>
        <p:nvSpPr>
          <p:cNvPr id="24" name="Freeform 722"/>
          <p:cNvSpPr>
            <a:spLocks noEditPoints="1"/>
          </p:cNvSpPr>
          <p:nvPr/>
        </p:nvSpPr>
        <p:spPr bwMode="auto">
          <a:xfrm>
            <a:off x="4639599" y="2568800"/>
            <a:ext cx="785966" cy="1376149"/>
          </a:xfrm>
          <a:custGeom>
            <a:avLst/>
            <a:gdLst>
              <a:gd name="T0" fmla="*/ 268 w 277"/>
              <a:gd name="T1" fmla="*/ 123 h 485"/>
              <a:gd name="T2" fmla="*/ 251 w 277"/>
              <a:gd name="T3" fmla="*/ 106 h 485"/>
              <a:gd name="T4" fmla="*/ 131 w 277"/>
              <a:gd name="T5" fmla="*/ 37 h 485"/>
              <a:gd name="T6" fmla="*/ 131 w 277"/>
              <a:gd name="T7" fmla="*/ 37 h 485"/>
              <a:gd name="T8" fmla="*/ 79 w 277"/>
              <a:gd name="T9" fmla="*/ 7 h 485"/>
              <a:gd name="T10" fmla="*/ 53 w 277"/>
              <a:gd name="T11" fmla="*/ 0 h 485"/>
              <a:gd name="T12" fmla="*/ 27 w 277"/>
              <a:gd name="T13" fmla="*/ 7 h 485"/>
              <a:gd name="T14" fmla="*/ 0 w 277"/>
              <a:gd name="T15" fmla="*/ 52 h 485"/>
              <a:gd name="T16" fmla="*/ 0 w 277"/>
              <a:gd name="T17" fmla="*/ 433 h 485"/>
              <a:gd name="T18" fmla="*/ 27 w 277"/>
              <a:gd name="T19" fmla="*/ 478 h 485"/>
              <a:gd name="T20" fmla="*/ 53 w 277"/>
              <a:gd name="T21" fmla="*/ 485 h 485"/>
              <a:gd name="T22" fmla="*/ 79 w 277"/>
              <a:gd name="T23" fmla="*/ 478 h 485"/>
              <a:gd name="T24" fmla="*/ 251 w 277"/>
              <a:gd name="T25" fmla="*/ 379 h 485"/>
              <a:gd name="T26" fmla="*/ 277 w 277"/>
              <a:gd name="T27" fmla="*/ 334 h 485"/>
              <a:gd name="T28" fmla="*/ 277 w 277"/>
              <a:gd name="T29" fmla="*/ 152 h 485"/>
              <a:gd name="T30" fmla="*/ 268 w 277"/>
              <a:gd name="T31" fmla="*/ 123 h 485"/>
              <a:gd name="T32" fmla="*/ 73 w 277"/>
              <a:gd name="T33" fmla="*/ 468 h 485"/>
              <a:gd name="T34" fmla="*/ 53 w 277"/>
              <a:gd name="T35" fmla="*/ 473 h 485"/>
              <a:gd name="T36" fmla="*/ 33 w 277"/>
              <a:gd name="T37" fmla="*/ 468 h 485"/>
              <a:gd name="T38" fmla="*/ 12 w 277"/>
              <a:gd name="T39" fmla="*/ 433 h 485"/>
              <a:gd name="T40" fmla="*/ 12 w 277"/>
              <a:gd name="T41" fmla="*/ 52 h 485"/>
              <a:gd name="T42" fmla="*/ 33 w 277"/>
              <a:gd name="T43" fmla="*/ 17 h 485"/>
              <a:gd name="T44" fmla="*/ 53 w 277"/>
              <a:gd name="T45" fmla="*/ 12 h 485"/>
              <a:gd name="T46" fmla="*/ 73 w 277"/>
              <a:gd name="T47" fmla="*/ 17 h 485"/>
              <a:gd name="T48" fmla="*/ 131 w 277"/>
              <a:gd name="T49" fmla="*/ 51 h 485"/>
              <a:gd name="T50" fmla="*/ 131 w 277"/>
              <a:gd name="T51" fmla="*/ 434 h 485"/>
              <a:gd name="T52" fmla="*/ 73 w 277"/>
              <a:gd name="T53" fmla="*/ 468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7" h="485">
                <a:moveTo>
                  <a:pt x="268" y="123"/>
                </a:moveTo>
                <a:cubicBezTo>
                  <a:pt x="264" y="116"/>
                  <a:pt x="258" y="110"/>
                  <a:pt x="251" y="106"/>
                </a:cubicBezTo>
                <a:cubicBezTo>
                  <a:pt x="131" y="37"/>
                  <a:pt x="131" y="37"/>
                  <a:pt x="131" y="37"/>
                </a:cubicBezTo>
                <a:cubicBezTo>
                  <a:pt x="131" y="37"/>
                  <a:pt x="131" y="37"/>
                  <a:pt x="131" y="37"/>
                </a:cubicBezTo>
                <a:cubicBezTo>
                  <a:pt x="79" y="7"/>
                  <a:pt x="79" y="7"/>
                  <a:pt x="79" y="7"/>
                </a:cubicBezTo>
                <a:cubicBezTo>
                  <a:pt x="71" y="2"/>
                  <a:pt x="62" y="0"/>
                  <a:pt x="53" y="0"/>
                </a:cubicBezTo>
                <a:cubicBezTo>
                  <a:pt x="44" y="0"/>
                  <a:pt x="35" y="2"/>
                  <a:pt x="27" y="7"/>
                </a:cubicBezTo>
                <a:cubicBezTo>
                  <a:pt x="10" y="16"/>
                  <a:pt x="0" y="33"/>
                  <a:pt x="0" y="52"/>
                </a:cubicBezTo>
                <a:cubicBezTo>
                  <a:pt x="0" y="433"/>
                  <a:pt x="0" y="433"/>
                  <a:pt x="0" y="433"/>
                </a:cubicBezTo>
                <a:cubicBezTo>
                  <a:pt x="0" y="452"/>
                  <a:pt x="10" y="469"/>
                  <a:pt x="27" y="478"/>
                </a:cubicBezTo>
                <a:cubicBezTo>
                  <a:pt x="35" y="483"/>
                  <a:pt x="44" y="485"/>
                  <a:pt x="53" y="485"/>
                </a:cubicBezTo>
                <a:cubicBezTo>
                  <a:pt x="62" y="485"/>
                  <a:pt x="71" y="483"/>
                  <a:pt x="79" y="478"/>
                </a:cubicBezTo>
                <a:cubicBezTo>
                  <a:pt x="251" y="379"/>
                  <a:pt x="251" y="379"/>
                  <a:pt x="251" y="379"/>
                </a:cubicBezTo>
                <a:cubicBezTo>
                  <a:pt x="267" y="370"/>
                  <a:pt x="277" y="352"/>
                  <a:pt x="277" y="334"/>
                </a:cubicBezTo>
                <a:cubicBezTo>
                  <a:pt x="277" y="152"/>
                  <a:pt x="277" y="152"/>
                  <a:pt x="277" y="152"/>
                </a:cubicBezTo>
                <a:cubicBezTo>
                  <a:pt x="277" y="141"/>
                  <a:pt x="274" y="131"/>
                  <a:pt x="268" y="123"/>
                </a:cubicBezTo>
                <a:close/>
                <a:moveTo>
                  <a:pt x="73" y="468"/>
                </a:moveTo>
                <a:cubicBezTo>
                  <a:pt x="67" y="471"/>
                  <a:pt x="60" y="473"/>
                  <a:pt x="53" y="473"/>
                </a:cubicBezTo>
                <a:cubicBezTo>
                  <a:pt x="46" y="473"/>
                  <a:pt x="39" y="471"/>
                  <a:pt x="33" y="468"/>
                </a:cubicBezTo>
                <a:cubicBezTo>
                  <a:pt x="20" y="461"/>
                  <a:pt x="12" y="447"/>
                  <a:pt x="12" y="433"/>
                </a:cubicBezTo>
                <a:cubicBezTo>
                  <a:pt x="12" y="52"/>
                  <a:pt x="12" y="52"/>
                  <a:pt x="12" y="52"/>
                </a:cubicBezTo>
                <a:cubicBezTo>
                  <a:pt x="12" y="38"/>
                  <a:pt x="20" y="24"/>
                  <a:pt x="33" y="17"/>
                </a:cubicBezTo>
                <a:cubicBezTo>
                  <a:pt x="39" y="14"/>
                  <a:pt x="46" y="12"/>
                  <a:pt x="53" y="12"/>
                </a:cubicBezTo>
                <a:cubicBezTo>
                  <a:pt x="60" y="12"/>
                  <a:pt x="67" y="14"/>
                  <a:pt x="73" y="17"/>
                </a:cubicBezTo>
                <a:cubicBezTo>
                  <a:pt x="131" y="51"/>
                  <a:pt x="131" y="51"/>
                  <a:pt x="131" y="51"/>
                </a:cubicBezTo>
                <a:cubicBezTo>
                  <a:pt x="131" y="434"/>
                  <a:pt x="131" y="434"/>
                  <a:pt x="131" y="434"/>
                </a:cubicBezTo>
                <a:lnTo>
                  <a:pt x="73" y="468"/>
                </a:lnTo>
                <a:close/>
              </a:path>
            </a:pathLst>
          </a:custGeom>
          <a:solidFill>
            <a:srgbClr val="2A3F74"/>
          </a:solidFill>
          <a:ln>
            <a:noFill/>
          </a:ln>
        </p:spPr>
        <p:txBody>
          <a:bodyPr vert="horz" wrap="square" lIns="91440" tIns="45720" rIns="91440" bIns="45720" numCol="1" anchor="t" anchorCtr="0" compatLnSpc="1"/>
          <a:lstStyle/>
          <a:p>
            <a:endParaRPr lang="en-US">
              <a:cs typeface="+mn-ea"/>
              <a:sym typeface="+mn-lt"/>
            </a:endParaRPr>
          </a:p>
        </p:txBody>
      </p:sp>
      <p:sp>
        <p:nvSpPr>
          <p:cNvPr id="25" name="Freeform 723"/>
          <p:cNvSpPr>
            <a:spLocks noEditPoints="1"/>
          </p:cNvSpPr>
          <p:nvPr/>
        </p:nvSpPr>
        <p:spPr bwMode="auto">
          <a:xfrm>
            <a:off x="6151944" y="3700930"/>
            <a:ext cx="1234278" cy="1117944"/>
          </a:xfrm>
          <a:custGeom>
            <a:avLst/>
            <a:gdLst>
              <a:gd name="T0" fmla="*/ 409 w 435"/>
              <a:gd name="T1" fmla="*/ 106 h 394"/>
              <a:gd name="T2" fmla="*/ 357 w 435"/>
              <a:gd name="T3" fmla="*/ 76 h 394"/>
              <a:gd name="T4" fmla="*/ 357 w 435"/>
              <a:gd name="T5" fmla="*/ 76 h 394"/>
              <a:gd name="T6" fmla="*/ 236 w 435"/>
              <a:gd name="T7" fmla="*/ 7 h 394"/>
              <a:gd name="T8" fmla="*/ 228 w 435"/>
              <a:gd name="T9" fmla="*/ 3 h 394"/>
              <a:gd name="T10" fmla="*/ 210 w 435"/>
              <a:gd name="T11" fmla="*/ 0 h 394"/>
              <a:gd name="T12" fmla="*/ 198 w 435"/>
              <a:gd name="T13" fmla="*/ 1 h 394"/>
              <a:gd name="T14" fmla="*/ 184 w 435"/>
              <a:gd name="T15" fmla="*/ 7 h 394"/>
              <a:gd name="T16" fmla="*/ 27 w 435"/>
              <a:gd name="T17" fmla="*/ 98 h 394"/>
              <a:gd name="T18" fmla="*/ 17 w 435"/>
              <a:gd name="T19" fmla="*/ 104 h 394"/>
              <a:gd name="T20" fmla="*/ 0 w 435"/>
              <a:gd name="T21" fmla="*/ 143 h 394"/>
              <a:gd name="T22" fmla="*/ 0 w 435"/>
              <a:gd name="T23" fmla="*/ 342 h 394"/>
              <a:gd name="T24" fmla="*/ 27 w 435"/>
              <a:gd name="T25" fmla="*/ 387 h 394"/>
              <a:gd name="T26" fmla="*/ 53 w 435"/>
              <a:gd name="T27" fmla="*/ 394 h 394"/>
              <a:gd name="T28" fmla="*/ 79 w 435"/>
              <a:gd name="T29" fmla="*/ 387 h 394"/>
              <a:gd name="T30" fmla="*/ 409 w 435"/>
              <a:gd name="T31" fmla="*/ 197 h 394"/>
              <a:gd name="T32" fmla="*/ 435 w 435"/>
              <a:gd name="T33" fmla="*/ 151 h 394"/>
              <a:gd name="T34" fmla="*/ 409 w 435"/>
              <a:gd name="T35" fmla="*/ 106 h 394"/>
              <a:gd name="T36" fmla="*/ 403 w 435"/>
              <a:gd name="T37" fmla="*/ 186 h 394"/>
              <a:gd name="T38" fmla="*/ 73 w 435"/>
              <a:gd name="T39" fmla="*/ 377 h 394"/>
              <a:gd name="T40" fmla="*/ 53 w 435"/>
              <a:gd name="T41" fmla="*/ 382 h 394"/>
              <a:gd name="T42" fmla="*/ 33 w 435"/>
              <a:gd name="T43" fmla="*/ 377 h 394"/>
              <a:gd name="T44" fmla="*/ 12 w 435"/>
              <a:gd name="T45" fmla="*/ 342 h 394"/>
              <a:gd name="T46" fmla="*/ 12 w 435"/>
              <a:gd name="T47" fmla="*/ 275 h 394"/>
              <a:gd name="T48" fmla="*/ 345 w 435"/>
              <a:gd name="T49" fmla="*/ 83 h 394"/>
              <a:gd name="T50" fmla="*/ 403 w 435"/>
              <a:gd name="T51" fmla="*/ 116 h 394"/>
              <a:gd name="T52" fmla="*/ 423 w 435"/>
              <a:gd name="T53" fmla="*/ 151 h 394"/>
              <a:gd name="T54" fmla="*/ 403 w 435"/>
              <a:gd name="T55" fmla="*/ 186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5" h="394">
                <a:moveTo>
                  <a:pt x="409" y="106"/>
                </a:moveTo>
                <a:cubicBezTo>
                  <a:pt x="357" y="76"/>
                  <a:pt x="357" y="76"/>
                  <a:pt x="357" y="76"/>
                </a:cubicBezTo>
                <a:cubicBezTo>
                  <a:pt x="357" y="76"/>
                  <a:pt x="357" y="76"/>
                  <a:pt x="357" y="76"/>
                </a:cubicBezTo>
                <a:cubicBezTo>
                  <a:pt x="236" y="7"/>
                  <a:pt x="236" y="7"/>
                  <a:pt x="236" y="7"/>
                </a:cubicBezTo>
                <a:cubicBezTo>
                  <a:pt x="234" y="5"/>
                  <a:pt x="231" y="4"/>
                  <a:pt x="228" y="3"/>
                </a:cubicBezTo>
                <a:cubicBezTo>
                  <a:pt x="222" y="1"/>
                  <a:pt x="216" y="0"/>
                  <a:pt x="210" y="0"/>
                </a:cubicBezTo>
                <a:cubicBezTo>
                  <a:pt x="206" y="0"/>
                  <a:pt x="202" y="0"/>
                  <a:pt x="198" y="1"/>
                </a:cubicBezTo>
                <a:cubicBezTo>
                  <a:pt x="193" y="2"/>
                  <a:pt x="189" y="4"/>
                  <a:pt x="184" y="7"/>
                </a:cubicBezTo>
                <a:cubicBezTo>
                  <a:pt x="27" y="98"/>
                  <a:pt x="27" y="98"/>
                  <a:pt x="27" y="98"/>
                </a:cubicBezTo>
                <a:cubicBezTo>
                  <a:pt x="23" y="99"/>
                  <a:pt x="20" y="102"/>
                  <a:pt x="17" y="104"/>
                </a:cubicBezTo>
                <a:cubicBezTo>
                  <a:pt x="7" y="114"/>
                  <a:pt x="0" y="128"/>
                  <a:pt x="0" y="143"/>
                </a:cubicBezTo>
                <a:cubicBezTo>
                  <a:pt x="0" y="342"/>
                  <a:pt x="0" y="342"/>
                  <a:pt x="0" y="342"/>
                </a:cubicBezTo>
                <a:cubicBezTo>
                  <a:pt x="0" y="360"/>
                  <a:pt x="10" y="378"/>
                  <a:pt x="27" y="387"/>
                </a:cubicBezTo>
                <a:cubicBezTo>
                  <a:pt x="35" y="392"/>
                  <a:pt x="44" y="394"/>
                  <a:pt x="53" y="394"/>
                </a:cubicBezTo>
                <a:cubicBezTo>
                  <a:pt x="62" y="394"/>
                  <a:pt x="71" y="392"/>
                  <a:pt x="79" y="387"/>
                </a:cubicBezTo>
                <a:cubicBezTo>
                  <a:pt x="409" y="197"/>
                  <a:pt x="409" y="197"/>
                  <a:pt x="409" y="197"/>
                </a:cubicBezTo>
                <a:cubicBezTo>
                  <a:pt x="425" y="187"/>
                  <a:pt x="435" y="170"/>
                  <a:pt x="435" y="151"/>
                </a:cubicBezTo>
                <a:cubicBezTo>
                  <a:pt x="435" y="133"/>
                  <a:pt x="425" y="115"/>
                  <a:pt x="409" y="106"/>
                </a:cubicBezTo>
                <a:close/>
                <a:moveTo>
                  <a:pt x="403" y="186"/>
                </a:moveTo>
                <a:cubicBezTo>
                  <a:pt x="73" y="377"/>
                  <a:pt x="73" y="377"/>
                  <a:pt x="73" y="377"/>
                </a:cubicBezTo>
                <a:cubicBezTo>
                  <a:pt x="67" y="380"/>
                  <a:pt x="60" y="382"/>
                  <a:pt x="53" y="382"/>
                </a:cubicBezTo>
                <a:cubicBezTo>
                  <a:pt x="46" y="382"/>
                  <a:pt x="39" y="380"/>
                  <a:pt x="33" y="377"/>
                </a:cubicBezTo>
                <a:cubicBezTo>
                  <a:pt x="20" y="369"/>
                  <a:pt x="12" y="356"/>
                  <a:pt x="12" y="342"/>
                </a:cubicBezTo>
                <a:cubicBezTo>
                  <a:pt x="12" y="275"/>
                  <a:pt x="12" y="275"/>
                  <a:pt x="12" y="275"/>
                </a:cubicBezTo>
                <a:cubicBezTo>
                  <a:pt x="345" y="83"/>
                  <a:pt x="345" y="83"/>
                  <a:pt x="345" y="83"/>
                </a:cubicBezTo>
                <a:cubicBezTo>
                  <a:pt x="403" y="116"/>
                  <a:pt x="403" y="116"/>
                  <a:pt x="403" y="116"/>
                </a:cubicBezTo>
                <a:cubicBezTo>
                  <a:pt x="415" y="124"/>
                  <a:pt x="423" y="137"/>
                  <a:pt x="423" y="151"/>
                </a:cubicBezTo>
                <a:cubicBezTo>
                  <a:pt x="423" y="166"/>
                  <a:pt x="415" y="179"/>
                  <a:pt x="403" y="186"/>
                </a:cubicBezTo>
                <a:close/>
              </a:path>
            </a:pathLst>
          </a:custGeom>
          <a:solidFill>
            <a:srgbClr val="2A3F74"/>
          </a:solidFill>
          <a:ln>
            <a:noFill/>
          </a:ln>
        </p:spPr>
        <p:txBody>
          <a:bodyPr vert="horz" wrap="square" lIns="91440" tIns="45720" rIns="91440" bIns="45720" numCol="1" anchor="t" anchorCtr="0" compatLnSpc="1"/>
          <a:lstStyle/>
          <a:p>
            <a:endParaRPr lang="en-US">
              <a:cs typeface="+mn-ea"/>
              <a:sym typeface="+mn-lt"/>
            </a:endParaRPr>
          </a:p>
        </p:txBody>
      </p:sp>
      <p:sp>
        <p:nvSpPr>
          <p:cNvPr id="26" name="Line 724"/>
          <p:cNvSpPr>
            <a:spLocks noChangeShapeType="1"/>
          </p:cNvSpPr>
          <p:nvPr/>
        </p:nvSpPr>
        <p:spPr bwMode="auto">
          <a:xfrm>
            <a:off x="4106163" y="1985618"/>
            <a:ext cx="1027146" cy="0"/>
          </a:xfrm>
          <a:prstGeom prst="line">
            <a:avLst/>
          </a:prstGeom>
          <a:noFill/>
          <a:ln w="3175" cap="flat">
            <a:solidFill>
              <a:srgbClr val="A6A6A6"/>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cs typeface="+mn-ea"/>
              <a:sym typeface="+mn-lt"/>
            </a:endParaRPr>
          </a:p>
        </p:txBody>
      </p:sp>
      <p:sp>
        <p:nvSpPr>
          <p:cNvPr id="27" name="Line 725"/>
          <p:cNvSpPr>
            <a:spLocks noChangeShapeType="1"/>
          </p:cNvSpPr>
          <p:nvPr/>
        </p:nvSpPr>
        <p:spPr bwMode="auto">
          <a:xfrm flipH="1">
            <a:off x="7085455" y="1985618"/>
            <a:ext cx="1027146" cy="0"/>
          </a:xfrm>
          <a:prstGeom prst="line">
            <a:avLst/>
          </a:prstGeom>
          <a:noFill/>
          <a:ln w="3175" cap="flat">
            <a:solidFill>
              <a:srgbClr val="A6A6A6"/>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cs typeface="+mn-ea"/>
              <a:sym typeface="+mn-lt"/>
            </a:endParaRPr>
          </a:p>
        </p:txBody>
      </p:sp>
      <p:sp>
        <p:nvSpPr>
          <p:cNvPr id="28" name="Line 726"/>
          <p:cNvSpPr>
            <a:spLocks noChangeShapeType="1"/>
          </p:cNvSpPr>
          <p:nvPr/>
        </p:nvSpPr>
        <p:spPr bwMode="auto">
          <a:xfrm>
            <a:off x="4106163" y="3258293"/>
            <a:ext cx="292254" cy="0"/>
          </a:xfrm>
          <a:prstGeom prst="line">
            <a:avLst/>
          </a:prstGeom>
          <a:noFill/>
          <a:ln w="3175" cap="flat">
            <a:solidFill>
              <a:srgbClr val="A6A6A6"/>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cs typeface="+mn-ea"/>
              <a:sym typeface="+mn-lt"/>
            </a:endParaRPr>
          </a:p>
        </p:txBody>
      </p:sp>
      <p:sp>
        <p:nvSpPr>
          <p:cNvPr id="29" name="Line 727"/>
          <p:cNvSpPr>
            <a:spLocks noChangeShapeType="1"/>
          </p:cNvSpPr>
          <p:nvPr/>
        </p:nvSpPr>
        <p:spPr bwMode="auto">
          <a:xfrm flipH="1">
            <a:off x="7820347" y="3258293"/>
            <a:ext cx="292254" cy="0"/>
          </a:xfrm>
          <a:prstGeom prst="line">
            <a:avLst/>
          </a:prstGeom>
          <a:noFill/>
          <a:ln w="3175" cap="flat">
            <a:solidFill>
              <a:srgbClr val="A6A6A6"/>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cs typeface="+mn-ea"/>
              <a:sym typeface="+mn-lt"/>
            </a:endParaRPr>
          </a:p>
        </p:txBody>
      </p:sp>
      <p:sp>
        <p:nvSpPr>
          <p:cNvPr id="30" name="Line 728"/>
          <p:cNvSpPr>
            <a:spLocks noChangeShapeType="1"/>
          </p:cNvSpPr>
          <p:nvPr/>
        </p:nvSpPr>
        <p:spPr bwMode="auto">
          <a:xfrm>
            <a:off x="4106163" y="4536031"/>
            <a:ext cx="1027146" cy="0"/>
          </a:xfrm>
          <a:prstGeom prst="line">
            <a:avLst/>
          </a:prstGeom>
          <a:noFill/>
          <a:ln w="3175" cap="flat">
            <a:solidFill>
              <a:srgbClr val="A6A6A6"/>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cs typeface="+mn-ea"/>
              <a:sym typeface="+mn-lt"/>
            </a:endParaRPr>
          </a:p>
        </p:txBody>
      </p:sp>
      <p:sp>
        <p:nvSpPr>
          <p:cNvPr id="31" name="Line 729"/>
          <p:cNvSpPr>
            <a:spLocks noChangeShapeType="1"/>
          </p:cNvSpPr>
          <p:nvPr/>
        </p:nvSpPr>
        <p:spPr bwMode="auto">
          <a:xfrm flipH="1">
            <a:off x="7085455" y="4536031"/>
            <a:ext cx="1027146" cy="0"/>
          </a:xfrm>
          <a:prstGeom prst="line">
            <a:avLst/>
          </a:prstGeom>
          <a:noFill/>
          <a:ln w="3175" cap="flat">
            <a:solidFill>
              <a:srgbClr val="A6A6A6"/>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cs typeface="+mn-ea"/>
              <a:sym typeface="+mn-lt"/>
            </a:endParaRPr>
          </a:p>
        </p:txBody>
      </p:sp>
      <p:sp>
        <p:nvSpPr>
          <p:cNvPr id="32" name="Oval 730"/>
          <p:cNvSpPr>
            <a:spLocks noChangeArrowheads="1"/>
          </p:cNvSpPr>
          <p:nvPr/>
        </p:nvSpPr>
        <p:spPr bwMode="auto">
          <a:xfrm>
            <a:off x="5133310" y="1743110"/>
            <a:ext cx="482362" cy="482361"/>
          </a:xfrm>
          <a:prstGeom prst="ellipse">
            <a:avLst/>
          </a:prstGeom>
          <a:solidFill>
            <a:srgbClr val="5577D1"/>
          </a:solidFill>
          <a:ln>
            <a:noFill/>
          </a:ln>
        </p:spPr>
        <p:txBody>
          <a:bodyPr vert="horz" wrap="square" lIns="91440" tIns="45720" rIns="91440" bIns="45720" numCol="1" anchor="t" anchorCtr="0" compatLnSpc="1"/>
          <a:lstStyle/>
          <a:p>
            <a:endParaRPr lang="en-US">
              <a:cs typeface="+mn-ea"/>
              <a:sym typeface="+mn-lt"/>
            </a:endParaRPr>
          </a:p>
        </p:txBody>
      </p:sp>
      <p:sp>
        <p:nvSpPr>
          <p:cNvPr id="34" name="Freeform 732"/>
          <p:cNvSpPr/>
          <p:nvPr/>
        </p:nvSpPr>
        <p:spPr bwMode="auto">
          <a:xfrm>
            <a:off x="4370044" y="2985900"/>
            <a:ext cx="541947" cy="541947"/>
          </a:xfrm>
          <a:custGeom>
            <a:avLst/>
            <a:gdLst>
              <a:gd name="T0" fmla="*/ 122 w 191"/>
              <a:gd name="T1" fmla="*/ 15 h 191"/>
              <a:gd name="T2" fmla="*/ 176 w 191"/>
              <a:gd name="T3" fmla="*/ 122 h 191"/>
              <a:gd name="T4" fmla="*/ 69 w 191"/>
              <a:gd name="T5" fmla="*/ 176 h 191"/>
              <a:gd name="T6" fmla="*/ 14 w 191"/>
              <a:gd name="T7" fmla="*/ 69 h 191"/>
              <a:gd name="T8" fmla="*/ 122 w 191"/>
              <a:gd name="T9" fmla="*/ 15 h 191"/>
            </a:gdLst>
            <a:ahLst/>
            <a:cxnLst>
              <a:cxn ang="0">
                <a:pos x="T0" y="T1"/>
              </a:cxn>
              <a:cxn ang="0">
                <a:pos x="T2" y="T3"/>
              </a:cxn>
              <a:cxn ang="0">
                <a:pos x="T4" y="T5"/>
              </a:cxn>
              <a:cxn ang="0">
                <a:pos x="T6" y="T7"/>
              </a:cxn>
              <a:cxn ang="0">
                <a:pos x="T8" y="T9"/>
              </a:cxn>
            </a:cxnLst>
            <a:rect l="0" t="0" r="r" b="b"/>
            <a:pathLst>
              <a:path w="191" h="191">
                <a:moveTo>
                  <a:pt x="122" y="15"/>
                </a:moveTo>
                <a:cubicBezTo>
                  <a:pt x="166" y="29"/>
                  <a:pt x="191" y="77"/>
                  <a:pt x="176" y="122"/>
                </a:cubicBezTo>
                <a:cubicBezTo>
                  <a:pt x="162" y="166"/>
                  <a:pt x="114" y="191"/>
                  <a:pt x="69" y="176"/>
                </a:cubicBezTo>
                <a:cubicBezTo>
                  <a:pt x="24" y="162"/>
                  <a:pt x="0" y="114"/>
                  <a:pt x="14" y="69"/>
                </a:cubicBezTo>
                <a:cubicBezTo>
                  <a:pt x="29" y="25"/>
                  <a:pt x="77" y="0"/>
                  <a:pt x="122" y="15"/>
                </a:cubicBezTo>
                <a:close/>
              </a:path>
            </a:pathLst>
          </a:custGeom>
          <a:solidFill>
            <a:srgbClr val="2A3F74"/>
          </a:solidFill>
          <a:ln>
            <a:noFill/>
          </a:ln>
        </p:spPr>
        <p:txBody>
          <a:bodyPr vert="horz" wrap="square" lIns="91440" tIns="45720" rIns="91440" bIns="45720" numCol="1" anchor="t" anchorCtr="0" compatLnSpc="1"/>
          <a:lstStyle/>
          <a:p>
            <a:endParaRPr lang="en-US">
              <a:cs typeface="+mn-ea"/>
              <a:sym typeface="+mn-lt"/>
            </a:endParaRPr>
          </a:p>
        </p:txBody>
      </p:sp>
      <p:sp>
        <p:nvSpPr>
          <p:cNvPr id="36" name="Freeform 734"/>
          <p:cNvSpPr/>
          <p:nvPr/>
        </p:nvSpPr>
        <p:spPr bwMode="auto">
          <a:xfrm>
            <a:off x="6569045" y="1711899"/>
            <a:ext cx="547622" cy="547622"/>
          </a:xfrm>
          <a:custGeom>
            <a:avLst/>
            <a:gdLst>
              <a:gd name="T0" fmla="*/ 166 w 193"/>
              <a:gd name="T1" fmla="*/ 146 h 193"/>
              <a:gd name="T2" fmla="*/ 47 w 193"/>
              <a:gd name="T3" fmla="*/ 165 h 193"/>
              <a:gd name="T4" fmla="*/ 28 w 193"/>
              <a:gd name="T5" fmla="*/ 46 h 193"/>
              <a:gd name="T6" fmla="*/ 147 w 193"/>
              <a:gd name="T7" fmla="*/ 27 h 193"/>
              <a:gd name="T8" fmla="*/ 166 w 193"/>
              <a:gd name="T9" fmla="*/ 146 h 193"/>
            </a:gdLst>
            <a:ahLst/>
            <a:cxnLst>
              <a:cxn ang="0">
                <a:pos x="T0" y="T1"/>
              </a:cxn>
              <a:cxn ang="0">
                <a:pos x="T2" y="T3"/>
              </a:cxn>
              <a:cxn ang="0">
                <a:pos x="T4" y="T5"/>
              </a:cxn>
              <a:cxn ang="0">
                <a:pos x="T6" y="T7"/>
              </a:cxn>
              <a:cxn ang="0">
                <a:pos x="T8" y="T9"/>
              </a:cxn>
            </a:cxnLst>
            <a:rect l="0" t="0" r="r" b="b"/>
            <a:pathLst>
              <a:path w="193" h="193">
                <a:moveTo>
                  <a:pt x="166" y="146"/>
                </a:moveTo>
                <a:cubicBezTo>
                  <a:pt x="138" y="184"/>
                  <a:pt x="85" y="193"/>
                  <a:pt x="47" y="165"/>
                </a:cubicBezTo>
                <a:cubicBezTo>
                  <a:pt x="9" y="137"/>
                  <a:pt x="0" y="84"/>
                  <a:pt x="28" y="46"/>
                </a:cubicBezTo>
                <a:cubicBezTo>
                  <a:pt x="56" y="8"/>
                  <a:pt x="109" y="0"/>
                  <a:pt x="147" y="27"/>
                </a:cubicBezTo>
                <a:cubicBezTo>
                  <a:pt x="185" y="55"/>
                  <a:pt x="193" y="108"/>
                  <a:pt x="166" y="146"/>
                </a:cubicBezTo>
                <a:close/>
              </a:path>
            </a:pathLst>
          </a:custGeom>
          <a:solidFill>
            <a:srgbClr val="2A3F74"/>
          </a:solidFill>
          <a:ln>
            <a:noFill/>
          </a:ln>
        </p:spPr>
        <p:txBody>
          <a:bodyPr vert="horz" wrap="square" lIns="91440" tIns="45720" rIns="91440" bIns="45720" numCol="1" anchor="t" anchorCtr="0" compatLnSpc="1"/>
          <a:lstStyle/>
          <a:p>
            <a:endParaRPr lang="en-US">
              <a:cs typeface="+mn-ea"/>
              <a:sym typeface="+mn-lt"/>
            </a:endParaRPr>
          </a:p>
        </p:txBody>
      </p:sp>
      <p:sp>
        <p:nvSpPr>
          <p:cNvPr id="38" name="Freeform 736"/>
          <p:cNvSpPr/>
          <p:nvPr/>
        </p:nvSpPr>
        <p:spPr bwMode="auto">
          <a:xfrm>
            <a:off x="7306774" y="2985900"/>
            <a:ext cx="541947" cy="541947"/>
          </a:xfrm>
          <a:custGeom>
            <a:avLst/>
            <a:gdLst>
              <a:gd name="T0" fmla="*/ 122 w 191"/>
              <a:gd name="T1" fmla="*/ 176 h 191"/>
              <a:gd name="T2" fmla="*/ 15 w 191"/>
              <a:gd name="T3" fmla="*/ 122 h 191"/>
              <a:gd name="T4" fmla="*/ 69 w 191"/>
              <a:gd name="T5" fmla="*/ 15 h 191"/>
              <a:gd name="T6" fmla="*/ 176 w 191"/>
              <a:gd name="T7" fmla="*/ 69 h 191"/>
              <a:gd name="T8" fmla="*/ 122 w 191"/>
              <a:gd name="T9" fmla="*/ 176 h 191"/>
            </a:gdLst>
            <a:ahLst/>
            <a:cxnLst>
              <a:cxn ang="0">
                <a:pos x="T0" y="T1"/>
              </a:cxn>
              <a:cxn ang="0">
                <a:pos x="T2" y="T3"/>
              </a:cxn>
              <a:cxn ang="0">
                <a:pos x="T4" y="T5"/>
              </a:cxn>
              <a:cxn ang="0">
                <a:pos x="T6" y="T7"/>
              </a:cxn>
              <a:cxn ang="0">
                <a:pos x="T8" y="T9"/>
              </a:cxn>
            </a:cxnLst>
            <a:rect l="0" t="0" r="r" b="b"/>
            <a:pathLst>
              <a:path w="191" h="191">
                <a:moveTo>
                  <a:pt x="122" y="176"/>
                </a:moveTo>
                <a:cubicBezTo>
                  <a:pt x="77" y="191"/>
                  <a:pt x="29" y="166"/>
                  <a:pt x="15" y="122"/>
                </a:cubicBezTo>
                <a:cubicBezTo>
                  <a:pt x="0" y="77"/>
                  <a:pt x="25" y="29"/>
                  <a:pt x="69" y="15"/>
                </a:cubicBezTo>
                <a:cubicBezTo>
                  <a:pt x="114" y="0"/>
                  <a:pt x="162" y="25"/>
                  <a:pt x="176" y="69"/>
                </a:cubicBezTo>
                <a:cubicBezTo>
                  <a:pt x="191" y="114"/>
                  <a:pt x="167" y="162"/>
                  <a:pt x="122" y="176"/>
                </a:cubicBezTo>
                <a:close/>
              </a:path>
            </a:pathLst>
          </a:custGeom>
          <a:solidFill>
            <a:srgbClr val="5577D1"/>
          </a:solidFill>
          <a:ln>
            <a:noFill/>
          </a:ln>
        </p:spPr>
        <p:txBody>
          <a:bodyPr vert="horz" wrap="square" lIns="91440" tIns="45720" rIns="91440" bIns="45720" numCol="1" anchor="t" anchorCtr="0" compatLnSpc="1"/>
          <a:lstStyle/>
          <a:p>
            <a:endParaRPr lang="en-US">
              <a:cs typeface="+mn-ea"/>
              <a:sym typeface="+mn-lt"/>
            </a:endParaRPr>
          </a:p>
        </p:txBody>
      </p:sp>
      <p:sp>
        <p:nvSpPr>
          <p:cNvPr id="39" name="Freeform 737"/>
          <p:cNvSpPr>
            <a:spLocks noEditPoints="1"/>
          </p:cNvSpPr>
          <p:nvPr/>
        </p:nvSpPr>
        <p:spPr bwMode="auto">
          <a:xfrm>
            <a:off x="7403246" y="3124934"/>
            <a:ext cx="346165" cy="241181"/>
          </a:xfrm>
          <a:custGeom>
            <a:avLst/>
            <a:gdLst>
              <a:gd name="T0" fmla="*/ 99 w 122"/>
              <a:gd name="T1" fmla="*/ 36 h 85"/>
              <a:gd name="T2" fmla="*/ 49 w 122"/>
              <a:gd name="T3" fmla="*/ 0 h 85"/>
              <a:gd name="T4" fmla="*/ 0 w 122"/>
              <a:gd name="T5" fmla="*/ 36 h 85"/>
              <a:gd name="T6" fmla="*/ 16 w 122"/>
              <a:gd name="T7" fmla="*/ 62 h 85"/>
              <a:gd name="T8" fmla="*/ 0 w 122"/>
              <a:gd name="T9" fmla="*/ 72 h 85"/>
              <a:gd name="T10" fmla="*/ 34 w 122"/>
              <a:gd name="T11" fmla="*/ 70 h 85"/>
              <a:gd name="T12" fmla="*/ 49 w 122"/>
              <a:gd name="T13" fmla="*/ 72 h 85"/>
              <a:gd name="T14" fmla="*/ 99 w 122"/>
              <a:gd name="T15" fmla="*/ 36 h 85"/>
              <a:gd name="T16" fmla="*/ 59 w 122"/>
              <a:gd name="T17" fmla="*/ 51 h 85"/>
              <a:gd name="T18" fmla="*/ 27 w 122"/>
              <a:gd name="T19" fmla="*/ 51 h 85"/>
              <a:gd name="T20" fmla="*/ 27 w 122"/>
              <a:gd name="T21" fmla="*/ 47 h 85"/>
              <a:gd name="T22" fmla="*/ 59 w 122"/>
              <a:gd name="T23" fmla="*/ 47 h 85"/>
              <a:gd name="T24" fmla="*/ 59 w 122"/>
              <a:gd name="T25" fmla="*/ 51 h 85"/>
              <a:gd name="T26" fmla="*/ 72 w 122"/>
              <a:gd name="T27" fmla="*/ 39 h 85"/>
              <a:gd name="T28" fmla="*/ 27 w 122"/>
              <a:gd name="T29" fmla="*/ 39 h 85"/>
              <a:gd name="T30" fmla="*/ 27 w 122"/>
              <a:gd name="T31" fmla="*/ 34 h 85"/>
              <a:gd name="T32" fmla="*/ 72 w 122"/>
              <a:gd name="T33" fmla="*/ 34 h 85"/>
              <a:gd name="T34" fmla="*/ 72 w 122"/>
              <a:gd name="T35" fmla="*/ 39 h 85"/>
              <a:gd name="T36" fmla="*/ 72 w 122"/>
              <a:gd name="T37" fmla="*/ 26 h 85"/>
              <a:gd name="T38" fmla="*/ 27 w 122"/>
              <a:gd name="T39" fmla="*/ 26 h 85"/>
              <a:gd name="T40" fmla="*/ 27 w 122"/>
              <a:gd name="T41" fmla="*/ 22 h 85"/>
              <a:gd name="T42" fmla="*/ 72 w 122"/>
              <a:gd name="T43" fmla="*/ 22 h 85"/>
              <a:gd name="T44" fmla="*/ 72 w 122"/>
              <a:gd name="T45" fmla="*/ 26 h 85"/>
              <a:gd name="T46" fmla="*/ 109 w 122"/>
              <a:gd name="T47" fmla="*/ 73 h 85"/>
              <a:gd name="T48" fmla="*/ 122 w 122"/>
              <a:gd name="T49" fmla="*/ 52 h 85"/>
              <a:gd name="T50" fmla="*/ 102 w 122"/>
              <a:gd name="T51" fmla="*/ 27 h 85"/>
              <a:gd name="T52" fmla="*/ 103 w 122"/>
              <a:gd name="T53" fmla="*/ 36 h 85"/>
              <a:gd name="T54" fmla="*/ 60 w 122"/>
              <a:gd name="T55" fmla="*/ 76 h 85"/>
              <a:gd name="T56" fmla="*/ 82 w 122"/>
              <a:gd name="T57" fmla="*/ 80 h 85"/>
              <a:gd name="T58" fmla="*/ 95 w 122"/>
              <a:gd name="T59" fmla="*/ 79 h 85"/>
              <a:gd name="T60" fmla="*/ 122 w 122"/>
              <a:gd name="T61" fmla="*/ 80 h 85"/>
              <a:gd name="T62" fmla="*/ 109 w 122"/>
              <a:gd name="T63"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85">
                <a:moveTo>
                  <a:pt x="99" y="36"/>
                </a:moveTo>
                <a:cubicBezTo>
                  <a:pt x="99" y="16"/>
                  <a:pt x="77" y="0"/>
                  <a:pt x="49" y="0"/>
                </a:cubicBezTo>
                <a:cubicBezTo>
                  <a:pt x="22" y="0"/>
                  <a:pt x="0" y="16"/>
                  <a:pt x="0" y="36"/>
                </a:cubicBezTo>
                <a:cubicBezTo>
                  <a:pt x="0" y="46"/>
                  <a:pt x="6" y="56"/>
                  <a:pt x="16" y="62"/>
                </a:cubicBezTo>
                <a:cubicBezTo>
                  <a:pt x="13" y="66"/>
                  <a:pt x="8" y="71"/>
                  <a:pt x="0" y="72"/>
                </a:cubicBezTo>
                <a:cubicBezTo>
                  <a:pt x="0" y="72"/>
                  <a:pt x="19" y="78"/>
                  <a:pt x="34" y="70"/>
                </a:cubicBezTo>
                <a:cubicBezTo>
                  <a:pt x="39" y="71"/>
                  <a:pt x="44" y="72"/>
                  <a:pt x="49" y="72"/>
                </a:cubicBezTo>
                <a:cubicBezTo>
                  <a:pt x="77" y="72"/>
                  <a:pt x="99" y="56"/>
                  <a:pt x="99" y="36"/>
                </a:cubicBezTo>
                <a:close/>
                <a:moveTo>
                  <a:pt x="59" y="51"/>
                </a:moveTo>
                <a:cubicBezTo>
                  <a:pt x="27" y="51"/>
                  <a:pt x="27" y="51"/>
                  <a:pt x="27" y="51"/>
                </a:cubicBezTo>
                <a:cubicBezTo>
                  <a:pt x="27" y="47"/>
                  <a:pt x="27" y="47"/>
                  <a:pt x="27" y="47"/>
                </a:cubicBezTo>
                <a:cubicBezTo>
                  <a:pt x="59" y="47"/>
                  <a:pt x="59" y="47"/>
                  <a:pt x="59" y="47"/>
                </a:cubicBezTo>
                <a:lnTo>
                  <a:pt x="59" y="51"/>
                </a:lnTo>
                <a:close/>
                <a:moveTo>
                  <a:pt x="72" y="39"/>
                </a:moveTo>
                <a:cubicBezTo>
                  <a:pt x="27" y="39"/>
                  <a:pt x="27" y="39"/>
                  <a:pt x="27" y="39"/>
                </a:cubicBezTo>
                <a:cubicBezTo>
                  <a:pt x="27" y="34"/>
                  <a:pt x="27" y="34"/>
                  <a:pt x="27" y="34"/>
                </a:cubicBezTo>
                <a:cubicBezTo>
                  <a:pt x="72" y="34"/>
                  <a:pt x="72" y="34"/>
                  <a:pt x="72" y="34"/>
                </a:cubicBezTo>
                <a:lnTo>
                  <a:pt x="72" y="39"/>
                </a:lnTo>
                <a:close/>
                <a:moveTo>
                  <a:pt x="72" y="26"/>
                </a:moveTo>
                <a:cubicBezTo>
                  <a:pt x="27" y="26"/>
                  <a:pt x="27" y="26"/>
                  <a:pt x="27" y="26"/>
                </a:cubicBezTo>
                <a:cubicBezTo>
                  <a:pt x="27" y="22"/>
                  <a:pt x="27" y="22"/>
                  <a:pt x="27" y="22"/>
                </a:cubicBezTo>
                <a:cubicBezTo>
                  <a:pt x="72" y="22"/>
                  <a:pt x="72" y="22"/>
                  <a:pt x="72" y="22"/>
                </a:cubicBezTo>
                <a:lnTo>
                  <a:pt x="72" y="26"/>
                </a:lnTo>
                <a:close/>
                <a:moveTo>
                  <a:pt x="109" y="73"/>
                </a:moveTo>
                <a:cubicBezTo>
                  <a:pt x="117" y="68"/>
                  <a:pt x="122" y="60"/>
                  <a:pt x="122" y="52"/>
                </a:cubicBezTo>
                <a:cubicBezTo>
                  <a:pt x="122" y="41"/>
                  <a:pt x="114" y="32"/>
                  <a:pt x="102" y="27"/>
                </a:cubicBezTo>
                <a:cubicBezTo>
                  <a:pt x="103" y="30"/>
                  <a:pt x="103" y="33"/>
                  <a:pt x="103" y="36"/>
                </a:cubicBezTo>
                <a:cubicBezTo>
                  <a:pt x="103" y="56"/>
                  <a:pt x="85" y="72"/>
                  <a:pt x="60" y="76"/>
                </a:cubicBezTo>
                <a:cubicBezTo>
                  <a:pt x="67" y="79"/>
                  <a:pt x="74" y="80"/>
                  <a:pt x="82" y="80"/>
                </a:cubicBezTo>
                <a:cubicBezTo>
                  <a:pt x="87" y="80"/>
                  <a:pt x="91" y="80"/>
                  <a:pt x="95" y="79"/>
                </a:cubicBezTo>
                <a:cubicBezTo>
                  <a:pt x="106" y="85"/>
                  <a:pt x="122" y="80"/>
                  <a:pt x="122" y="80"/>
                </a:cubicBezTo>
                <a:cubicBezTo>
                  <a:pt x="115" y="80"/>
                  <a:pt x="111" y="76"/>
                  <a:pt x="109" y="73"/>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40" name="Freeform 738"/>
          <p:cNvSpPr/>
          <p:nvPr/>
        </p:nvSpPr>
        <p:spPr bwMode="auto">
          <a:xfrm>
            <a:off x="6571882" y="4257065"/>
            <a:ext cx="541947" cy="541947"/>
          </a:xfrm>
          <a:custGeom>
            <a:avLst/>
            <a:gdLst>
              <a:gd name="T0" fmla="*/ 70 w 191"/>
              <a:gd name="T1" fmla="*/ 177 h 191"/>
              <a:gd name="T2" fmla="*/ 15 w 191"/>
              <a:gd name="T3" fmla="*/ 70 h 191"/>
              <a:gd name="T4" fmla="*/ 122 w 191"/>
              <a:gd name="T5" fmla="*/ 15 h 191"/>
              <a:gd name="T6" fmla="*/ 177 w 191"/>
              <a:gd name="T7" fmla="*/ 122 h 191"/>
              <a:gd name="T8" fmla="*/ 70 w 191"/>
              <a:gd name="T9" fmla="*/ 177 h 191"/>
            </a:gdLst>
            <a:ahLst/>
            <a:cxnLst>
              <a:cxn ang="0">
                <a:pos x="T0" y="T1"/>
              </a:cxn>
              <a:cxn ang="0">
                <a:pos x="T2" y="T3"/>
              </a:cxn>
              <a:cxn ang="0">
                <a:pos x="T4" y="T5"/>
              </a:cxn>
              <a:cxn ang="0">
                <a:pos x="T6" y="T7"/>
              </a:cxn>
              <a:cxn ang="0">
                <a:pos x="T8" y="T9"/>
              </a:cxn>
            </a:cxnLst>
            <a:rect l="0" t="0" r="r" b="b"/>
            <a:pathLst>
              <a:path w="191" h="191">
                <a:moveTo>
                  <a:pt x="70" y="177"/>
                </a:moveTo>
                <a:cubicBezTo>
                  <a:pt x="25" y="162"/>
                  <a:pt x="0" y="114"/>
                  <a:pt x="15" y="70"/>
                </a:cubicBezTo>
                <a:cubicBezTo>
                  <a:pt x="29" y="25"/>
                  <a:pt x="77" y="0"/>
                  <a:pt x="122" y="15"/>
                </a:cubicBezTo>
                <a:cubicBezTo>
                  <a:pt x="167" y="29"/>
                  <a:pt x="191" y="77"/>
                  <a:pt x="177" y="122"/>
                </a:cubicBezTo>
                <a:cubicBezTo>
                  <a:pt x="162" y="167"/>
                  <a:pt x="114" y="191"/>
                  <a:pt x="70" y="177"/>
                </a:cubicBezTo>
                <a:close/>
              </a:path>
            </a:pathLst>
          </a:custGeom>
          <a:solidFill>
            <a:srgbClr val="2A3F74"/>
          </a:solidFill>
          <a:ln>
            <a:noFill/>
          </a:ln>
        </p:spPr>
        <p:txBody>
          <a:bodyPr vert="horz" wrap="square" lIns="91440" tIns="45720" rIns="91440" bIns="45720" numCol="1" anchor="t" anchorCtr="0" compatLnSpc="1"/>
          <a:lstStyle/>
          <a:p>
            <a:endParaRPr lang="en-US">
              <a:cs typeface="+mn-ea"/>
              <a:sym typeface="+mn-lt"/>
            </a:endParaRPr>
          </a:p>
        </p:txBody>
      </p:sp>
      <p:sp>
        <p:nvSpPr>
          <p:cNvPr id="41" name="Freeform 739"/>
          <p:cNvSpPr>
            <a:spLocks noEditPoints="1"/>
          </p:cNvSpPr>
          <p:nvPr/>
        </p:nvSpPr>
        <p:spPr bwMode="auto">
          <a:xfrm>
            <a:off x="6744965" y="4381911"/>
            <a:ext cx="241181" cy="292254"/>
          </a:xfrm>
          <a:custGeom>
            <a:avLst/>
            <a:gdLst>
              <a:gd name="T0" fmla="*/ 49 w 85"/>
              <a:gd name="T1" fmla="*/ 12 h 103"/>
              <a:gd name="T2" fmla="*/ 13 w 85"/>
              <a:gd name="T3" fmla="*/ 13 h 103"/>
              <a:gd name="T4" fmla="*/ 13 w 85"/>
              <a:gd name="T5" fmla="*/ 59 h 103"/>
              <a:gd name="T6" fmla="*/ 49 w 85"/>
              <a:gd name="T7" fmla="*/ 59 h 103"/>
              <a:gd name="T8" fmla="*/ 85 w 85"/>
              <a:gd name="T9" fmla="*/ 56 h 103"/>
              <a:gd name="T10" fmla="*/ 85 w 85"/>
              <a:gd name="T11" fmla="*/ 9 h 103"/>
              <a:gd name="T12" fmla="*/ 49 w 85"/>
              <a:gd name="T13" fmla="*/ 12 h 103"/>
              <a:gd name="T14" fmla="*/ 5 w 85"/>
              <a:gd name="T15" fmla="*/ 7 h 103"/>
              <a:gd name="T16" fmla="*/ 0 w 85"/>
              <a:gd name="T17" fmla="*/ 11 h 103"/>
              <a:gd name="T18" fmla="*/ 0 w 85"/>
              <a:gd name="T19" fmla="*/ 99 h 103"/>
              <a:gd name="T20" fmla="*/ 5 w 85"/>
              <a:gd name="T21" fmla="*/ 103 h 103"/>
              <a:gd name="T22" fmla="*/ 9 w 85"/>
              <a:gd name="T23" fmla="*/ 99 h 103"/>
              <a:gd name="T24" fmla="*/ 9 w 85"/>
              <a:gd name="T25" fmla="*/ 11 h 103"/>
              <a:gd name="T26" fmla="*/ 5 w 85"/>
              <a:gd name="T27" fmla="*/ 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3">
                <a:moveTo>
                  <a:pt x="49" y="12"/>
                </a:moveTo>
                <a:cubicBezTo>
                  <a:pt x="25" y="0"/>
                  <a:pt x="13" y="13"/>
                  <a:pt x="13" y="13"/>
                </a:cubicBezTo>
                <a:cubicBezTo>
                  <a:pt x="13" y="59"/>
                  <a:pt x="13" y="59"/>
                  <a:pt x="13" y="59"/>
                </a:cubicBezTo>
                <a:cubicBezTo>
                  <a:pt x="13" y="59"/>
                  <a:pt x="25" y="46"/>
                  <a:pt x="49" y="59"/>
                </a:cubicBezTo>
                <a:cubicBezTo>
                  <a:pt x="73" y="71"/>
                  <a:pt x="85" y="56"/>
                  <a:pt x="85" y="56"/>
                </a:cubicBezTo>
                <a:cubicBezTo>
                  <a:pt x="85" y="9"/>
                  <a:pt x="85" y="9"/>
                  <a:pt x="85" y="9"/>
                </a:cubicBezTo>
                <a:cubicBezTo>
                  <a:pt x="85" y="9"/>
                  <a:pt x="73" y="25"/>
                  <a:pt x="49" y="12"/>
                </a:cubicBezTo>
                <a:close/>
                <a:moveTo>
                  <a:pt x="5" y="7"/>
                </a:moveTo>
                <a:cubicBezTo>
                  <a:pt x="2" y="7"/>
                  <a:pt x="0" y="9"/>
                  <a:pt x="0" y="11"/>
                </a:cubicBezTo>
                <a:cubicBezTo>
                  <a:pt x="0" y="99"/>
                  <a:pt x="0" y="99"/>
                  <a:pt x="0" y="99"/>
                </a:cubicBezTo>
                <a:cubicBezTo>
                  <a:pt x="0" y="101"/>
                  <a:pt x="2" y="103"/>
                  <a:pt x="5" y="103"/>
                </a:cubicBezTo>
                <a:cubicBezTo>
                  <a:pt x="7" y="103"/>
                  <a:pt x="9" y="101"/>
                  <a:pt x="9" y="99"/>
                </a:cubicBezTo>
                <a:cubicBezTo>
                  <a:pt x="9" y="11"/>
                  <a:pt x="9" y="11"/>
                  <a:pt x="9" y="11"/>
                </a:cubicBezTo>
                <a:cubicBezTo>
                  <a:pt x="9" y="9"/>
                  <a:pt x="7" y="7"/>
                  <a:pt x="5" y="7"/>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42" name="Oval 740"/>
          <p:cNvSpPr>
            <a:spLocks noChangeArrowheads="1"/>
          </p:cNvSpPr>
          <p:nvPr/>
        </p:nvSpPr>
        <p:spPr bwMode="auto">
          <a:xfrm>
            <a:off x="5133310" y="4288276"/>
            <a:ext cx="482362" cy="482361"/>
          </a:xfrm>
          <a:prstGeom prst="ellipse">
            <a:avLst/>
          </a:prstGeom>
          <a:solidFill>
            <a:srgbClr val="5577D1"/>
          </a:solidFill>
          <a:ln>
            <a:noFill/>
          </a:ln>
        </p:spPr>
        <p:txBody>
          <a:bodyPr vert="horz" wrap="square" lIns="91440" tIns="45720" rIns="91440" bIns="45720" numCol="1" anchor="t" anchorCtr="0" compatLnSpc="1"/>
          <a:lstStyle/>
          <a:p>
            <a:endParaRPr lang="en-US">
              <a:cs typeface="+mn-ea"/>
              <a:sym typeface="+mn-lt"/>
            </a:endParaRPr>
          </a:p>
        </p:txBody>
      </p:sp>
      <p:cxnSp>
        <p:nvCxnSpPr>
          <p:cNvPr id="44" name="Straight Connector 7"/>
          <p:cNvCxnSpPr/>
          <p:nvPr/>
        </p:nvCxnSpPr>
        <p:spPr>
          <a:xfrm>
            <a:off x="3986444" y="1985618"/>
            <a:ext cx="160862" cy="0"/>
          </a:xfrm>
          <a:prstGeom prst="line">
            <a:avLst/>
          </a:prstGeom>
          <a:ln w="25400" cap="rnd">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45" name="Straight Connector 10"/>
          <p:cNvCxnSpPr/>
          <p:nvPr/>
        </p:nvCxnSpPr>
        <p:spPr>
          <a:xfrm>
            <a:off x="3986444" y="3263410"/>
            <a:ext cx="160862" cy="0"/>
          </a:xfrm>
          <a:prstGeom prst="line">
            <a:avLst/>
          </a:prstGeom>
          <a:ln w="25400" cap="rnd">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46" name="Straight Connector 13"/>
          <p:cNvCxnSpPr/>
          <p:nvPr/>
        </p:nvCxnSpPr>
        <p:spPr>
          <a:xfrm>
            <a:off x="3986444" y="4536031"/>
            <a:ext cx="160862" cy="0"/>
          </a:xfrm>
          <a:prstGeom prst="line">
            <a:avLst/>
          </a:prstGeom>
          <a:ln w="25400" cap="rnd">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47" name="Straight Connector 16"/>
          <p:cNvCxnSpPr/>
          <p:nvPr/>
        </p:nvCxnSpPr>
        <p:spPr>
          <a:xfrm>
            <a:off x="8071458" y="1985618"/>
            <a:ext cx="160862" cy="0"/>
          </a:xfrm>
          <a:prstGeom prst="line">
            <a:avLst/>
          </a:prstGeom>
          <a:ln w="25400" cap="rnd">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48" name="Straight Connector 19"/>
          <p:cNvCxnSpPr/>
          <p:nvPr/>
        </p:nvCxnSpPr>
        <p:spPr>
          <a:xfrm>
            <a:off x="8071458" y="3263410"/>
            <a:ext cx="160862" cy="0"/>
          </a:xfrm>
          <a:prstGeom prst="line">
            <a:avLst/>
          </a:prstGeom>
          <a:ln w="25400" cap="rnd">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49" name="Straight Connector 22"/>
          <p:cNvCxnSpPr/>
          <p:nvPr/>
        </p:nvCxnSpPr>
        <p:spPr>
          <a:xfrm>
            <a:off x="8071458" y="4536031"/>
            <a:ext cx="160862" cy="0"/>
          </a:xfrm>
          <a:prstGeom prst="line">
            <a:avLst/>
          </a:prstGeom>
          <a:ln w="25400" cap="rnd">
            <a:solidFill>
              <a:srgbClr val="A6A6A6"/>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39787" y="1943481"/>
            <a:ext cx="3221745" cy="300531"/>
          </a:xfrm>
          <a:prstGeom prst="rect">
            <a:avLst/>
          </a:prstGeom>
          <a:noFill/>
        </p:spPr>
        <p:txBody>
          <a:bodyPr wrap="square" rtlCol="0">
            <a:spAutoFit/>
          </a:bodyPr>
          <a:lstStyle/>
          <a:p>
            <a:pPr algn="r">
              <a:lnSpc>
                <a:spcPct val="125000"/>
              </a:lnSpc>
            </a:pPr>
            <a:r>
              <a:rPr lang="zh-CN" altLang="en-US" sz="1200" dirty="0">
                <a:solidFill>
                  <a:schemeClr val="tx1">
                    <a:lumMod val="75000"/>
                    <a:lumOff val="25000"/>
                  </a:schemeClr>
                </a:solidFill>
                <a:cs typeface="+mn-ea"/>
                <a:sym typeface="+mn-lt"/>
              </a:rPr>
              <a:t>负责项目的整体规划与需求提出</a:t>
            </a:r>
            <a:endParaRPr lang="en-US" altLang="zh-CN" sz="1200" dirty="0">
              <a:solidFill>
                <a:schemeClr val="tx1">
                  <a:lumMod val="75000"/>
                  <a:lumOff val="25000"/>
                </a:schemeClr>
              </a:solidFill>
              <a:cs typeface="+mn-ea"/>
              <a:sym typeface="+mn-lt"/>
            </a:endParaRPr>
          </a:p>
        </p:txBody>
      </p:sp>
      <p:sp>
        <p:nvSpPr>
          <p:cNvPr id="63" name="文本框 62"/>
          <p:cNvSpPr txBox="1"/>
          <p:nvPr/>
        </p:nvSpPr>
        <p:spPr>
          <a:xfrm>
            <a:off x="2313452" y="1642002"/>
            <a:ext cx="1748080" cy="338554"/>
          </a:xfrm>
          <a:prstGeom prst="rect">
            <a:avLst/>
          </a:prstGeom>
          <a:noFill/>
        </p:spPr>
        <p:txBody>
          <a:bodyPr wrap="square" rtlCol="0">
            <a:spAutoFit/>
          </a:bodyPr>
          <a:lstStyle/>
          <a:p>
            <a:pPr algn="r"/>
            <a:r>
              <a:rPr lang="zh-CN" altLang="en-US" sz="1600" b="1" dirty="0">
                <a:solidFill>
                  <a:schemeClr val="tx1">
                    <a:lumMod val="75000"/>
                    <a:lumOff val="25000"/>
                  </a:schemeClr>
                </a:solidFill>
                <a:cs typeface="+mn-ea"/>
                <a:sym typeface="+mn-lt"/>
              </a:rPr>
              <a:t>项目经理</a:t>
            </a:r>
            <a:r>
              <a:rPr lang="en-US" altLang="zh-CN" sz="1600" b="1" dirty="0">
                <a:solidFill>
                  <a:schemeClr val="tx1">
                    <a:lumMod val="75000"/>
                    <a:lumOff val="25000"/>
                  </a:schemeClr>
                </a:solidFill>
                <a:cs typeface="+mn-ea"/>
                <a:sym typeface="+mn-lt"/>
              </a:rPr>
              <a:t>-</a:t>
            </a:r>
            <a:r>
              <a:rPr lang="zh-CN" altLang="en-US" sz="1600" b="1" dirty="0">
                <a:solidFill>
                  <a:schemeClr val="tx1">
                    <a:lumMod val="75000"/>
                    <a:lumOff val="25000"/>
                  </a:schemeClr>
                </a:solidFill>
                <a:cs typeface="+mn-ea"/>
                <a:sym typeface="+mn-lt"/>
              </a:rPr>
              <a:t>解世超</a:t>
            </a:r>
          </a:p>
        </p:txBody>
      </p:sp>
      <p:grpSp>
        <p:nvGrpSpPr>
          <p:cNvPr id="2" name="组合 1"/>
          <p:cNvGrpSpPr/>
          <p:nvPr/>
        </p:nvGrpSpPr>
        <p:grpSpPr>
          <a:xfrm>
            <a:off x="74343" y="-18337"/>
            <a:ext cx="5355366" cy="861175"/>
            <a:chOff x="74343" y="-18337"/>
            <a:chExt cx="5355366" cy="861175"/>
          </a:xfrm>
        </p:grpSpPr>
        <p:grpSp>
          <p:nvGrpSpPr>
            <p:cNvPr id="71" name="组合 70"/>
            <p:cNvGrpSpPr/>
            <p:nvPr/>
          </p:nvGrpSpPr>
          <p:grpSpPr>
            <a:xfrm>
              <a:off x="74343" y="-18337"/>
              <a:ext cx="2005677" cy="861175"/>
              <a:chOff x="8521700" y="-18337"/>
              <a:chExt cx="3314701" cy="1564706"/>
            </a:xfrm>
            <a:effectLst/>
          </p:grpSpPr>
          <p:sp>
            <p:nvSpPr>
              <p:cNvPr id="72" name="任意多边形: 形状 71"/>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4" name="文本框 4"/>
            <p:cNvSpPr txBox="1"/>
            <p:nvPr/>
          </p:nvSpPr>
          <p:spPr>
            <a:xfrm>
              <a:off x="1906604" y="263170"/>
              <a:ext cx="352310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cs typeface="+mn-ea"/>
                  <a:sym typeface="+mn-lt"/>
                </a:rPr>
                <a:t>项目成员与分工</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75" name="文本框 74"/>
          <p:cNvSpPr txBox="1"/>
          <p:nvPr/>
        </p:nvSpPr>
        <p:spPr>
          <a:xfrm>
            <a:off x="8214217" y="1943481"/>
            <a:ext cx="3137996" cy="1014730"/>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cs typeface="阿里巴巴普惠体 2.0 55 Regular" charset="0"/>
                <a:sym typeface="+mn-lt"/>
              </a:rPr>
              <a:t>搭建合适的数据库、配合后端完成数据库的对接工作、寻找到合适的数据集、对数据进行预处理、使用随机森林与</a:t>
            </a:r>
            <a:r>
              <a:rPr lang="en-US" altLang="zh-CN" sz="1200" dirty="0">
                <a:solidFill>
                  <a:schemeClr val="tx1">
                    <a:lumMod val="75000"/>
                    <a:lumOff val="25000"/>
                  </a:schemeClr>
                </a:solidFill>
                <a:cs typeface="阿里巴巴普惠体 2.0 55 Regular" charset="0"/>
                <a:sym typeface="+mn-lt"/>
              </a:rPr>
              <a:t>xgboost</a:t>
            </a:r>
            <a:r>
              <a:rPr lang="zh-CN" altLang="en-US" sz="1200" dirty="0">
                <a:solidFill>
                  <a:schemeClr val="tx1">
                    <a:lumMod val="75000"/>
                    <a:lumOff val="25000"/>
                  </a:schemeClr>
                </a:solidFill>
                <a:cs typeface="阿里巴巴普惠体 2.0 55 Regular" charset="0"/>
                <a:sym typeface="+mn-lt"/>
              </a:rPr>
              <a:t>预测算法、成功实现基础预测功能</a:t>
            </a:r>
            <a:endParaRPr lang="en-US" altLang="zh-CN" sz="1200" dirty="0">
              <a:solidFill>
                <a:schemeClr val="tx1">
                  <a:lumMod val="75000"/>
                  <a:lumOff val="25000"/>
                </a:schemeClr>
              </a:solidFill>
              <a:cs typeface="+mn-ea"/>
              <a:sym typeface="+mn-lt"/>
            </a:endParaRPr>
          </a:p>
        </p:txBody>
      </p:sp>
      <p:sp>
        <p:nvSpPr>
          <p:cNvPr id="76" name="文本框 75"/>
          <p:cNvSpPr txBox="1"/>
          <p:nvPr/>
        </p:nvSpPr>
        <p:spPr>
          <a:xfrm>
            <a:off x="8211282" y="1642002"/>
            <a:ext cx="2930194" cy="338554"/>
          </a:xfrm>
          <a:prstGeom prst="rect">
            <a:avLst/>
          </a:prstGeom>
          <a:noFill/>
        </p:spPr>
        <p:txBody>
          <a:bodyPr wrap="square" rtlCol="0">
            <a:spAutoFit/>
          </a:bodyPr>
          <a:lstStyle/>
          <a:p>
            <a:r>
              <a:rPr lang="zh-CN" altLang="en-US" sz="1600" b="1" dirty="0">
                <a:solidFill>
                  <a:schemeClr val="tx1">
                    <a:lumMod val="75000"/>
                    <a:lumOff val="25000"/>
                  </a:schemeClr>
                </a:solidFill>
                <a:cs typeface="+mn-ea"/>
                <a:sym typeface="+mn-lt"/>
              </a:rPr>
              <a:t>数据处理与算法设计</a:t>
            </a:r>
            <a:r>
              <a:rPr lang="en-US" altLang="zh-CN" sz="1600" b="1" dirty="0">
                <a:solidFill>
                  <a:schemeClr val="tx1">
                    <a:lumMod val="75000"/>
                    <a:lumOff val="25000"/>
                  </a:schemeClr>
                </a:solidFill>
                <a:cs typeface="+mn-ea"/>
                <a:sym typeface="+mn-lt"/>
              </a:rPr>
              <a:t>-</a:t>
            </a:r>
            <a:r>
              <a:rPr lang="zh-CN" altLang="en-US" sz="1600" b="1" dirty="0">
                <a:solidFill>
                  <a:schemeClr val="tx1">
                    <a:lumMod val="75000"/>
                    <a:lumOff val="25000"/>
                  </a:schemeClr>
                </a:solidFill>
                <a:cs typeface="+mn-ea"/>
                <a:sym typeface="+mn-lt"/>
              </a:rPr>
              <a:t>贺思超</a:t>
            </a:r>
          </a:p>
        </p:txBody>
      </p:sp>
      <p:sp>
        <p:nvSpPr>
          <p:cNvPr id="77" name="文本框 76"/>
          <p:cNvSpPr txBox="1"/>
          <p:nvPr/>
        </p:nvSpPr>
        <p:spPr>
          <a:xfrm>
            <a:off x="839787" y="3267705"/>
            <a:ext cx="3221745" cy="783590"/>
          </a:xfrm>
          <a:prstGeom prst="rect">
            <a:avLst/>
          </a:prstGeom>
          <a:noFill/>
        </p:spPr>
        <p:txBody>
          <a:bodyPr wrap="square" rtlCol="0">
            <a:spAutoFit/>
          </a:bodyPr>
          <a:lstStyle/>
          <a:p>
            <a:pPr algn="r">
              <a:lnSpc>
                <a:spcPct val="125000"/>
              </a:lnSpc>
            </a:pPr>
            <a:r>
              <a:rPr lang="zh-CN" altLang="en-US" sz="1200" dirty="0">
                <a:solidFill>
                  <a:schemeClr val="tx1">
                    <a:lumMod val="75000"/>
                    <a:lumOff val="25000"/>
                  </a:schemeClr>
                </a:solidFill>
                <a:cs typeface="+mn-ea"/>
                <a:sym typeface="+mn-lt"/>
              </a:rPr>
              <a:t>学习</a:t>
            </a:r>
            <a:r>
              <a:rPr lang="en-US" altLang="zh-CN" sz="1200" dirty="0">
                <a:solidFill>
                  <a:schemeClr val="tx1">
                    <a:lumMod val="75000"/>
                    <a:lumOff val="25000"/>
                  </a:schemeClr>
                </a:solidFill>
                <a:cs typeface="+mn-ea"/>
                <a:sym typeface="+mn-lt"/>
              </a:rPr>
              <a:t>vue</a:t>
            </a:r>
            <a:r>
              <a:rPr lang="zh-CN" altLang="en-US" sz="1200" dirty="0">
                <a:solidFill>
                  <a:schemeClr val="tx1">
                    <a:lumMod val="75000"/>
                    <a:lumOff val="25000"/>
                  </a:schemeClr>
                </a:solidFill>
                <a:cs typeface="+mn-ea"/>
                <a:sym typeface="+mn-lt"/>
              </a:rPr>
              <a:t>框架，负责前端登录、注册界面以及管理员用户管理界面的实现，完成基本框架的渲染，和实现粒子背景为主的全界面美化</a:t>
            </a:r>
            <a:r>
              <a:rPr lang="en-US" altLang="zh-CN" sz="1200" dirty="0">
                <a:solidFill>
                  <a:schemeClr val="tx1">
                    <a:lumMod val="75000"/>
                    <a:lumOff val="25000"/>
                  </a:schemeClr>
                </a:solidFill>
                <a:cs typeface="+mn-ea"/>
                <a:sym typeface="+mn-lt"/>
              </a:rPr>
              <a:t>.</a:t>
            </a:r>
          </a:p>
        </p:txBody>
      </p:sp>
      <p:sp>
        <p:nvSpPr>
          <p:cNvPr id="78" name="文本框 77"/>
          <p:cNvSpPr txBox="1"/>
          <p:nvPr/>
        </p:nvSpPr>
        <p:spPr>
          <a:xfrm>
            <a:off x="2313452" y="2966226"/>
            <a:ext cx="1748080" cy="338554"/>
          </a:xfrm>
          <a:prstGeom prst="rect">
            <a:avLst/>
          </a:prstGeom>
          <a:noFill/>
        </p:spPr>
        <p:txBody>
          <a:bodyPr wrap="square" rtlCol="0">
            <a:spAutoFit/>
          </a:bodyPr>
          <a:lstStyle/>
          <a:p>
            <a:pPr algn="r"/>
            <a:r>
              <a:rPr lang="zh-CN" altLang="en-US" sz="1600" b="1" dirty="0">
                <a:solidFill>
                  <a:schemeClr val="tx1">
                    <a:lumMod val="75000"/>
                    <a:lumOff val="25000"/>
                  </a:schemeClr>
                </a:solidFill>
                <a:cs typeface="+mn-ea"/>
                <a:sym typeface="+mn-lt"/>
              </a:rPr>
              <a:t>前端人员</a:t>
            </a:r>
            <a:r>
              <a:rPr lang="en-US" altLang="zh-CN" sz="1600" b="1" dirty="0">
                <a:solidFill>
                  <a:schemeClr val="tx1">
                    <a:lumMod val="75000"/>
                    <a:lumOff val="25000"/>
                  </a:schemeClr>
                </a:solidFill>
                <a:cs typeface="+mn-ea"/>
                <a:sym typeface="+mn-lt"/>
              </a:rPr>
              <a:t>-</a:t>
            </a:r>
            <a:r>
              <a:rPr lang="zh-CN" altLang="en-US" sz="1600" b="1" dirty="0">
                <a:solidFill>
                  <a:schemeClr val="tx1">
                    <a:lumMod val="75000"/>
                    <a:lumOff val="25000"/>
                  </a:schemeClr>
                </a:solidFill>
                <a:cs typeface="+mn-ea"/>
                <a:sym typeface="+mn-lt"/>
              </a:rPr>
              <a:t>陈泽锋</a:t>
            </a:r>
          </a:p>
        </p:txBody>
      </p:sp>
      <p:sp>
        <p:nvSpPr>
          <p:cNvPr id="79" name="文本框 78"/>
          <p:cNvSpPr txBox="1"/>
          <p:nvPr/>
        </p:nvSpPr>
        <p:spPr>
          <a:xfrm>
            <a:off x="8214217" y="3267705"/>
            <a:ext cx="3137996" cy="553085"/>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cs typeface="阿里巴巴普惠体 2.0 55 Regular" charset="0"/>
                <a:sym typeface="+mn-lt"/>
              </a:rPr>
              <a:t>学习</a:t>
            </a:r>
            <a:r>
              <a:rPr lang="en-US" altLang="zh-CN" sz="1200" dirty="0">
                <a:solidFill>
                  <a:schemeClr val="tx1">
                    <a:lumMod val="75000"/>
                    <a:lumOff val="25000"/>
                  </a:schemeClr>
                </a:solidFill>
                <a:cs typeface="阿里巴巴普惠体 2.0 55 Regular" charset="0"/>
                <a:sym typeface="+mn-lt"/>
              </a:rPr>
              <a:t>flask</a:t>
            </a:r>
            <a:r>
              <a:rPr lang="zh-CN" altLang="en-US" sz="1200" dirty="0">
                <a:solidFill>
                  <a:schemeClr val="tx1">
                    <a:lumMod val="75000"/>
                    <a:lumOff val="25000"/>
                  </a:schemeClr>
                </a:solidFill>
                <a:cs typeface="阿里巴巴普惠体 2.0 55 Regular" charset="0"/>
                <a:sym typeface="+mn-lt"/>
              </a:rPr>
              <a:t>框架、完成数据库的对接工作、进行部分</a:t>
            </a:r>
            <a:r>
              <a:rPr lang="en-US" altLang="zh-CN" sz="1200" dirty="0">
                <a:solidFill>
                  <a:schemeClr val="tx1">
                    <a:lumMod val="75000"/>
                    <a:lumOff val="25000"/>
                  </a:schemeClr>
                </a:solidFill>
                <a:cs typeface="阿里巴巴普惠体 2.0 55 Regular" charset="0"/>
                <a:sym typeface="+mn-lt"/>
              </a:rPr>
              <a:t>API</a:t>
            </a:r>
            <a:r>
              <a:rPr lang="zh-CN" altLang="en-US" sz="1200" dirty="0">
                <a:solidFill>
                  <a:schemeClr val="tx1">
                    <a:lumMod val="75000"/>
                    <a:lumOff val="25000"/>
                  </a:schemeClr>
                </a:solidFill>
                <a:cs typeface="阿里巴巴普惠体 2.0 55 Regular" charset="0"/>
                <a:sym typeface="+mn-lt"/>
              </a:rPr>
              <a:t>的编写</a:t>
            </a:r>
            <a:endParaRPr lang="en-US" altLang="zh-CN" sz="1200" dirty="0">
              <a:solidFill>
                <a:schemeClr val="tx1">
                  <a:lumMod val="75000"/>
                  <a:lumOff val="25000"/>
                </a:schemeClr>
              </a:solidFill>
              <a:cs typeface="+mn-ea"/>
              <a:sym typeface="+mn-lt"/>
            </a:endParaRPr>
          </a:p>
        </p:txBody>
      </p:sp>
      <p:sp>
        <p:nvSpPr>
          <p:cNvPr id="80" name="文本框 79"/>
          <p:cNvSpPr txBox="1"/>
          <p:nvPr/>
        </p:nvSpPr>
        <p:spPr>
          <a:xfrm>
            <a:off x="8211282" y="2966226"/>
            <a:ext cx="1748080" cy="338554"/>
          </a:xfrm>
          <a:prstGeom prst="rect">
            <a:avLst/>
          </a:prstGeom>
          <a:noFill/>
        </p:spPr>
        <p:txBody>
          <a:bodyPr wrap="square" rtlCol="0">
            <a:spAutoFit/>
          </a:bodyPr>
          <a:lstStyle/>
          <a:p>
            <a:r>
              <a:rPr lang="zh-CN" altLang="en-US" sz="1600" b="1" dirty="0">
                <a:solidFill>
                  <a:schemeClr val="tx1">
                    <a:lumMod val="75000"/>
                    <a:lumOff val="25000"/>
                  </a:schemeClr>
                </a:solidFill>
                <a:cs typeface="+mn-ea"/>
                <a:sym typeface="+mn-lt"/>
              </a:rPr>
              <a:t>后端人员</a:t>
            </a:r>
            <a:r>
              <a:rPr lang="en-US" altLang="zh-CN" sz="1600" b="1" dirty="0">
                <a:solidFill>
                  <a:schemeClr val="tx1">
                    <a:lumMod val="75000"/>
                    <a:lumOff val="25000"/>
                  </a:schemeClr>
                </a:solidFill>
                <a:cs typeface="+mn-ea"/>
                <a:sym typeface="+mn-lt"/>
              </a:rPr>
              <a:t>-</a:t>
            </a:r>
            <a:r>
              <a:rPr lang="zh-CN" altLang="en-US" sz="1600" b="1" dirty="0">
                <a:solidFill>
                  <a:schemeClr val="tx1">
                    <a:lumMod val="75000"/>
                    <a:lumOff val="25000"/>
                  </a:schemeClr>
                </a:solidFill>
                <a:cs typeface="+mn-ea"/>
                <a:sym typeface="+mn-lt"/>
              </a:rPr>
              <a:t>何毅</a:t>
            </a:r>
          </a:p>
        </p:txBody>
      </p:sp>
      <p:sp>
        <p:nvSpPr>
          <p:cNvPr id="81" name="文本框 80"/>
          <p:cNvSpPr txBox="1"/>
          <p:nvPr/>
        </p:nvSpPr>
        <p:spPr>
          <a:xfrm>
            <a:off x="839787" y="4591929"/>
            <a:ext cx="3221745" cy="553085"/>
          </a:xfrm>
          <a:prstGeom prst="rect">
            <a:avLst/>
          </a:prstGeom>
          <a:noFill/>
        </p:spPr>
        <p:txBody>
          <a:bodyPr wrap="square" rtlCol="0">
            <a:spAutoFit/>
          </a:bodyPr>
          <a:lstStyle/>
          <a:p>
            <a:pPr algn="r">
              <a:lnSpc>
                <a:spcPct val="125000"/>
              </a:lnSpc>
            </a:pPr>
            <a:r>
              <a:rPr lang="zh-CN" altLang="en-US" sz="1200" dirty="0">
                <a:solidFill>
                  <a:schemeClr val="tx1">
                    <a:lumMod val="75000"/>
                    <a:lumOff val="25000"/>
                  </a:schemeClr>
                </a:solidFill>
                <a:cs typeface="阿里巴巴普惠体 2.0 55 Regular" charset="0"/>
                <a:sym typeface="+mn-lt"/>
              </a:rPr>
              <a:t>学习</a:t>
            </a:r>
            <a:r>
              <a:rPr lang="en-US" altLang="zh-CN" sz="1200" dirty="0">
                <a:solidFill>
                  <a:schemeClr val="tx1">
                    <a:lumMod val="75000"/>
                    <a:lumOff val="25000"/>
                  </a:schemeClr>
                </a:solidFill>
                <a:cs typeface="阿里巴巴普惠体 2.0 55 Regular" charset="0"/>
                <a:sym typeface="+mn-lt"/>
              </a:rPr>
              <a:t>vue</a:t>
            </a:r>
            <a:r>
              <a:rPr lang="zh-CN" altLang="en-US" sz="1200" dirty="0">
                <a:solidFill>
                  <a:schemeClr val="tx1">
                    <a:lumMod val="75000"/>
                    <a:lumOff val="25000"/>
                  </a:schemeClr>
                </a:solidFill>
                <a:cs typeface="阿里巴巴普惠体 2.0 55 Regular" charset="0"/>
                <a:sym typeface="+mn-lt"/>
              </a:rPr>
              <a:t>框架，负责主界面的设计与绘制。包括中国地图与机场的展示。</a:t>
            </a:r>
            <a:endParaRPr lang="en-US" altLang="zh-CN" sz="1200" dirty="0">
              <a:solidFill>
                <a:schemeClr val="tx1">
                  <a:lumMod val="75000"/>
                  <a:lumOff val="25000"/>
                </a:schemeClr>
              </a:solidFill>
              <a:cs typeface="+mn-ea"/>
              <a:sym typeface="+mn-lt"/>
            </a:endParaRPr>
          </a:p>
        </p:txBody>
      </p:sp>
      <p:sp>
        <p:nvSpPr>
          <p:cNvPr id="82" name="文本框 81"/>
          <p:cNvSpPr txBox="1"/>
          <p:nvPr/>
        </p:nvSpPr>
        <p:spPr>
          <a:xfrm>
            <a:off x="2313452" y="4290450"/>
            <a:ext cx="1748080" cy="338554"/>
          </a:xfrm>
          <a:prstGeom prst="rect">
            <a:avLst/>
          </a:prstGeom>
          <a:noFill/>
        </p:spPr>
        <p:txBody>
          <a:bodyPr wrap="square" rtlCol="0">
            <a:spAutoFit/>
          </a:bodyPr>
          <a:lstStyle/>
          <a:p>
            <a:pPr algn="r"/>
            <a:r>
              <a:rPr lang="zh-CN" altLang="en-US" sz="1600" b="1" dirty="0">
                <a:solidFill>
                  <a:schemeClr val="tx1">
                    <a:lumMod val="75000"/>
                    <a:lumOff val="25000"/>
                  </a:schemeClr>
                </a:solidFill>
                <a:cs typeface="+mn-ea"/>
                <a:sym typeface="+mn-lt"/>
              </a:rPr>
              <a:t>前端人员</a:t>
            </a:r>
            <a:r>
              <a:rPr lang="en-US" altLang="zh-CN" sz="1600" b="1" dirty="0">
                <a:solidFill>
                  <a:schemeClr val="tx1">
                    <a:lumMod val="75000"/>
                    <a:lumOff val="25000"/>
                  </a:schemeClr>
                </a:solidFill>
                <a:cs typeface="+mn-ea"/>
                <a:sym typeface="+mn-lt"/>
              </a:rPr>
              <a:t>-</a:t>
            </a:r>
            <a:r>
              <a:rPr lang="zh-CN" altLang="en-US" sz="1600" b="1" dirty="0">
                <a:solidFill>
                  <a:schemeClr val="tx1">
                    <a:lumMod val="75000"/>
                    <a:lumOff val="25000"/>
                  </a:schemeClr>
                </a:solidFill>
                <a:cs typeface="+mn-ea"/>
                <a:sym typeface="+mn-lt"/>
              </a:rPr>
              <a:t>蒋涵</a:t>
            </a:r>
          </a:p>
        </p:txBody>
      </p:sp>
      <p:sp>
        <p:nvSpPr>
          <p:cNvPr id="83" name="文本框 82"/>
          <p:cNvSpPr txBox="1"/>
          <p:nvPr/>
        </p:nvSpPr>
        <p:spPr>
          <a:xfrm>
            <a:off x="8214217" y="4591929"/>
            <a:ext cx="3137996" cy="553085"/>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cs typeface="阿里巴巴普惠体 2.0 55 Regular" charset="0"/>
                <a:sym typeface="+mn-lt"/>
              </a:rPr>
              <a:t>学习</a:t>
            </a:r>
            <a:r>
              <a:rPr lang="en-US" altLang="zh-CN" sz="1200" dirty="0">
                <a:solidFill>
                  <a:schemeClr val="tx1">
                    <a:lumMod val="75000"/>
                    <a:lumOff val="25000"/>
                  </a:schemeClr>
                </a:solidFill>
                <a:cs typeface="阿里巴巴普惠体 2.0 55 Regular" charset="0"/>
                <a:sym typeface="+mn-lt"/>
              </a:rPr>
              <a:t>flask</a:t>
            </a:r>
            <a:r>
              <a:rPr lang="zh-CN" altLang="en-US" sz="1200" dirty="0">
                <a:solidFill>
                  <a:schemeClr val="tx1">
                    <a:lumMod val="75000"/>
                    <a:lumOff val="25000"/>
                  </a:schemeClr>
                </a:solidFill>
                <a:cs typeface="阿里巴巴普惠体 2.0 55 Regular" charset="0"/>
                <a:sym typeface="+mn-lt"/>
              </a:rPr>
              <a:t>框架、完成数据库的对接工作、进行部分</a:t>
            </a:r>
            <a:r>
              <a:rPr lang="en-US" altLang="zh-CN" sz="1200" dirty="0">
                <a:solidFill>
                  <a:schemeClr val="tx1">
                    <a:lumMod val="75000"/>
                    <a:lumOff val="25000"/>
                  </a:schemeClr>
                </a:solidFill>
                <a:cs typeface="阿里巴巴普惠体 2.0 55 Regular" charset="0"/>
                <a:sym typeface="+mn-lt"/>
              </a:rPr>
              <a:t>API</a:t>
            </a:r>
            <a:r>
              <a:rPr lang="zh-CN" altLang="en-US" sz="1200" dirty="0">
                <a:solidFill>
                  <a:schemeClr val="tx1">
                    <a:lumMod val="75000"/>
                    <a:lumOff val="25000"/>
                  </a:schemeClr>
                </a:solidFill>
                <a:cs typeface="阿里巴巴普惠体 2.0 55 Regular" charset="0"/>
                <a:sym typeface="+mn-lt"/>
              </a:rPr>
              <a:t>的编写</a:t>
            </a:r>
            <a:endParaRPr lang="en-US" altLang="zh-CN" sz="1200" dirty="0">
              <a:solidFill>
                <a:schemeClr val="tx1">
                  <a:lumMod val="75000"/>
                  <a:lumOff val="25000"/>
                </a:schemeClr>
              </a:solidFill>
              <a:cs typeface="+mn-ea"/>
              <a:sym typeface="+mn-lt"/>
            </a:endParaRPr>
          </a:p>
        </p:txBody>
      </p:sp>
      <p:sp>
        <p:nvSpPr>
          <p:cNvPr id="84" name="文本框 83"/>
          <p:cNvSpPr txBox="1"/>
          <p:nvPr/>
        </p:nvSpPr>
        <p:spPr>
          <a:xfrm>
            <a:off x="8211282" y="4290450"/>
            <a:ext cx="1748080" cy="338554"/>
          </a:xfrm>
          <a:prstGeom prst="rect">
            <a:avLst/>
          </a:prstGeom>
          <a:noFill/>
        </p:spPr>
        <p:txBody>
          <a:bodyPr wrap="square" rtlCol="0">
            <a:spAutoFit/>
          </a:bodyPr>
          <a:lstStyle/>
          <a:p>
            <a:r>
              <a:rPr lang="zh-CN" altLang="en-US" sz="1600" b="1" dirty="0">
                <a:solidFill>
                  <a:schemeClr val="tx1">
                    <a:lumMod val="75000"/>
                    <a:lumOff val="25000"/>
                  </a:schemeClr>
                </a:solidFill>
                <a:cs typeface="+mn-ea"/>
                <a:sym typeface="+mn-lt"/>
              </a:rPr>
              <a:t>后端人员</a:t>
            </a:r>
            <a:r>
              <a:rPr lang="en-US" altLang="zh-CN" sz="1600" b="1" dirty="0">
                <a:solidFill>
                  <a:schemeClr val="tx1">
                    <a:lumMod val="75000"/>
                    <a:lumOff val="25000"/>
                  </a:schemeClr>
                </a:solidFill>
                <a:cs typeface="+mn-ea"/>
                <a:sym typeface="+mn-lt"/>
              </a:rPr>
              <a:t>-</a:t>
            </a:r>
            <a:r>
              <a:rPr lang="zh-CN" altLang="en-US" sz="1600" b="1" dirty="0">
                <a:solidFill>
                  <a:schemeClr val="tx1">
                    <a:lumMod val="75000"/>
                    <a:lumOff val="25000"/>
                  </a:schemeClr>
                </a:solidFill>
                <a:cs typeface="+mn-ea"/>
                <a:sym typeface="+mn-lt"/>
              </a:rPr>
              <a:t>江顺</a:t>
            </a:r>
          </a:p>
        </p:txBody>
      </p:sp>
      <p:pic>
        <p:nvPicPr>
          <p:cNvPr id="5" name="图片 4" descr="upload_post_object_v2_567046723"/>
          <p:cNvPicPr>
            <a:picLocks noChangeAspect="1"/>
          </p:cNvPicPr>
          <p:nvPr/>
        </p:nvPicPr>
        <p:blipFill>
          <a:blip r:embed="rId3"/>
          <a:stretch>
            <a:fillRect/>
          </a:stretch>
        </p:blipFill>
        <p:spPr>
          <a:xfrm>
            <a:off x="4454419" y="3041564"/>
            <a:ext cx="392460" cy="392460"/>
          </a:xfrm>
          <a:prstGeom prst="rect">
            <a:avLst/>
          </a:prstGeom>
        </p:spPr>
      </p:pic>
      <p:pic>
        <p:nvPicPr>
          <p:cNvPr id="6" name="图片 5" descr="upload_post_object_v2_567046723"/>
          <p:cNvPicPr>
            <a:picLocks noChangeAspect="1"/>
          </p:cNvPicPr>
          <p:nvPr/>
        </p:nvPicPr>
        <p:blipFill>
          <a:blip r:embed="rId3"/>
          <a:stretch>
            <a:fillRect/>
          </a:stretch>
        </p:blipFill>
        <p:spPr>
          <a:xfrm>
            <a:off x="5180470" y="4317058"/>
            <a:ext cx="392460" cy="392460"/>
          </a:xfrm>
          <a:prstGeom prst="rect">
            <a:avLst/>
          </a:prstGeom>
        </p:spPr>
      </p:pic>
      <p:pic>
        <p:nvPicPr>
          <p:cNvPr id="7" name="图片 6" descr="upload_post_object_v2_149865299"/>
          <p:cNvPicPr>
            <a:picLocks noChangeAspect="1"/>
          </p:cNvPicPr>
          <p:nvPr/>
        </p:nvPicPr>
        <p:blipFill>
          <a:blip r:embed="rId4"/>
          <a:stretch>
            <a:fillRect/>
          </a:stretch>
        </p:blipFill>
        <p:spPr>
          <a:xfrm>
            <a:off x="6652194" y="1775881"/>
            <a:ext cx="372837" cy="372837"/>
          </a:xfrm>
          <a:prstGeom prst="rect">
            <a:avLst/>
          </a:prstGeom>
        </p:spPr>
      </p:pic>
      <p:pic>
        <p:nvPicPr>
          <p:cNvPr id="8" name="图片 7" descr="upload_post_object_v2_284237548"/>
          <p:cNvPicPr>
            <a:picLocks noChangeAspect="1"/>
          </p:cNvPicPr>
          <p:nvPr/>
        </p:nvPicPr>
        <p:blipFill>
          <a:blip r:embed="rId5"/>
          <a:stretch>
            <a:fillRect/>
          </a:stretch>
        </p:blipFill>
        <p:spPr>
          <a:xfrm>
            <a:off x="5180470" y="1766069"/>
            <a:ext cx="402271" cy="40227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69902" y="3410934"/>
            <a:ext cx="914400" cy="914400"/>
          </a:xfrm>
          <a:prstGeom prst="ellipse">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478384" y="2401763"/>
            <a:ext cx="914400" cy="914400"/>
          </a:xfrm>
          <a:prstGeom prst="ellipse">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486866" y="1555045"/>
            <a:ext cx="914400" cy="914400"/>
          </a:xfrm>
          <a:prstGeom prst="ellipse">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95348" y="687982"/>
            <a:ext cx="914400" cy="914400"/>
          </a:xfrm>
          <a:prstGeom prst="ellipse">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ectangle 625"/>
          <p:cNvSpPr>
            <a:spLocks noChangeArrowheads="1"/>
          </p:cNvSpPr>
          <p:nvPr/>
        </p:nvSpPr>
        <p:spPr bwMode="auto">
          <a:xfrm>
            <a:off x="2000493" y="5100913"/>
            <a:ext cx="1832873" cy="649058"/>
          </a:xfrm>
          <a:prstGeom prst="rect">
            <a:avLst/>
          </a:prstGeom>
          <a:gradFill>
            <a:gsLst>
              <a:gs pos="0">
                <a:schemeClr val="tx1">
                  <a:alpha val="10000"/>
                </a:schemeClr>
              </a:gs>
              <a:gs pos="50000">
                <a:schemeClr val="tx1">
                  <a:alpha val="0"/>
                </a:schemeClr>
              </a:gs>
            </a:gsLst>
            <a:lin ang="5400000" scaled="1"/>
          </a:gra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53" name="Freeform 630"/>
          <p:cNvSpPr/>
          <p:nvPr/>
        </p:nvSpPr>
        <p:spPr bwMode="auto">
          <a:xfrm>
            <a:off x="1906604" y="4917218"/>
            <a:ext cx="2016569" cy="183696"/>
          </a:xfrm>
          <a:custGeom>
            <a:avLst/>
            <a:gdLst>
              <a:gd name="T0" fmla="*/ 988 w 988"/>
              <a:gd name="T1" fmla="*/ 0 h 90"/>
              <a:gd name="T2" fmla="*/ 988 w 988"/>
              <a:gd name="T3" fmla="*/ 44 h 90"/>
              <a:gd name="T4" fmla="*/ 988 w 988"/>
              <a:gd name="T5" fmla="*/ 44 h 90"/>
              <a:gd name="T6" fmla="*/ 944 w 988"/>
              <a:gd name="T7" fmla="*/ 90 h 90"/>
              <a:gd name="T8" fmla="*/ 46 w 988"/>
              <a:gd name="T9" fmla="*/ 90 h 90"/>
              <a:gd name="T10" fmla="*/ 0 w 988"/>
              <a:gd name="T11" fmla="*/ 44 h 90"/>
              <a:gd name="T12" fmla="*/ 0 w 988"/>
              <a:gd name="T13" fmla="*/ 0 h 90"/>
              <a:gd name="T14" fmla="*/ 988 w 988"/>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8" h="90">
                <a:moveTo>
                  <a:pt x="988" y="0"/>
                </a:moveTo>
                <a:lnTo>
                  <a:pt x="988" y="44"/>
                </a:lnTo>
                <a:lnTo>
                  <a:pt x="988" y="44"/>
                </a:lnTo>
                <a:lnTo>
                  <a:pt x="944" y="90"/>
                </a:lnTo>
                <a:lnTo>
                  <a:pt x="46" y="90"/>
                </a:lnTo>
                <a:lnTo>
                  <a:pt x="0" y="44"/>
                </a:lnTo>
                <a:lnTo>
                  <a:pt x="0" y="0"/>
                </a:lnTo>
                <a:lnTo>
                  <a:pt x="988" y="0"/>
                </a:lnTo>
                <a:close/>
              </a:path>
            </a:pathLst>
          </a:custGeom>
          <a:solidFill>
            <a:srgbClr val="5577D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61" name="Freeform 636"/>
          <p:cNvSpPr>
            <a:spLocks noEditPoints="1"/>
          </p:cNvSpPr>
          <p:nvPr/>
        </p:nvSpPr>
        <p:spPr bwMode="auto">
          <a:xfrm>
            <a:off x="2763850" y="3631115"/>
            <a:ext cx="306159" cy="444952"/>
          </a:xfrm>
          <a:custGeom>
            <a:avLst/>
            <a:gdLst>
              <a:gd name="T0" fmla="*/ 21 w 75"/>
              <a:gd name="T1" fmla="*/ 94 h 109"/>
              <a:gd name="T2" fmla="*/ 22 w 75"/>
              <a:gd name="T3" fmla="*/ 100 h 109"/>
              <a:gd name="T4" fmla="*/ 27 w 75"/>
              <a:gd name="T5" fmla="*/ 103 h 109"/>
              <a:gd name="T6" fmla="*/ 28 w 75"/>
              <a:gd name="T7" fmla="*/ 106 h 109"/>
              <a:gd name="T8" fmla="*/ 37 w 75"/>
              <a:gd name="T9" fmla="*/ 109 h 109"/>
              <a:gd name="T10" fmla="*/ 47 w 75"/>
              <a:gd name="T11" fmla="*/ 106 h 109"/>
              <a:gd name="T12" fmla="*/ 47 w 75"/>
              <a:gd name="T13" fmla="*/ 103 h 109"/>
              <a:gd name="T14" fmla="*/ 52 w 75"/>
              <a:gd name="T15" fmla="*/ 100 h 109"/>
              <a:gd name="T16" fmla="*/ 53 w 75"/>
              <a:gd name="T17" fmla="*/ 94 h 109"/>
              <a:gd name="T18" fmla="*/ 37 w 75"/>
              <a:gd name="T19" fmla="*/ 97 h 109"/>
              <a:gd name="T20" fmla="*/ 21 w 75"/>
              <a:gd name="T21" fmla="*/ 94 h 109"/>
              <a:gd name="T22" fmla="*/ 20 w 75"/>
              <a:gd name="T23" fmla="*/ 84 h 109"/>
              <a:gd name="T24" fmla="*/ 21 w 75"/>
              <a:gd name="T25" fmla="*/ 89 h 109"/>
              <a:gd name="T26" fmla="*/ 37 w 75"/>
              <a:gd name="T27" fmla="*/ 92 h 109"/>
              <a:gd name="T28" fmla="*/ 54 w 75"/>
              <a:gd name="T29" fmla="*/ 89 h 109"/>
              <a:gd name="T30" fmla="*/ 55 w 75"/>
              <a:gd name="T31" fmla="*/ 84 h 109"/>
              <a:gd name="T32" fmla="*/ 37 w 75"/>
              <a:gd name="T33" fmla="*/ 87 h 109"/>
              <a:gd name="T34" fmla="*/ 20 w 75"/>
              <a:gd name="T35" fmla="*/ 84 h 109"/>
              <a:gd name="T36" fmla="*/ 37 w 75"/>
              <a:gd name="T37" fmla="*/ 15 h 109"/>
              <a:gd name="T38" fmla="*/ 39 w 75"/>
              <a:gd name="T39" fmla="*/ 13 h 109"/>
              <a:gd name="T40" fmla="*/ 37 w 75"/>
              <a:gd name="T41" fmla="*/ 11 h 109"/>
              <a:gd name="T42" fmla="*/ 11 w 75"/>
              <a:gd name="T43" fmla="*/ 37 h 109"/>
              <a:gd name="T44" fmla="*/ 13 w 75"/>
              <a:gd name="T45" fmla="*/ 39 h 109"/>
              <a:gd name="T46" fmla="*/ 15 w 75"/>
              <a:gd name="T47" fmla="*/ 37 h 109"/>
              <a:gd name="T48" fmla="*/ 37 w 75"/>
              <a:gd name="T49" fmla="*/ 15 h 109"/>
              <a:gd name="T50" fmla="*/ 37 w 75"/>
              <a:gd name="T51" fmla="*/ 0 h 109"/>
              <a:gd name="T52" fmla="*/ 0 w 75"/>
              <a:gd name="T53" fmla="*/ 37 h 109"/>
              <a:gd name="T54" fmla="*/ 18 w 75"/>
              <a:gd name="T55" fmla="*/ 69 h 109"/>
              <a:gd name="T56" fmla="*/ 19 w 75"/>
              <a:gd name="T57" fmla="*/ 79 h 109"/>
              <a:gd name="T58" fmla="*/ 37 w 75"/>
              <a:gd name="T59" fmla="*/ 82 h 109"/>
              <a:gd name="T60" fmla="*/ 55 w 75"/>
              <a:gd name="T61" fmla="*/ 79 h 109"/>
              <a:gd name="T62" fmla="*/ 57 w 75"/>
              <a:gd name="T63" fmla="*/ 69 h 109"/>
              <a:gd name="T64" fmla="*/ 75 w 75"/>
              <a:gd name="T65" fmla="*/ 37 h 109"/>
              <a:gd name="T66" fmla="*/ 37 w 75"/>
              <a:gd name="T67" fmla="*/ 0 h 109"/>
              <a:gd name="T68" fmla="*/ 51 w 75"/>
              <a:gd name="T69" fmla="*/ 65 h 109"/>
              <a:gd name="T70" fmla="*/ 50 w 75"/>
              <a:gd name="T71" fmla="*/ 74 h 109"/>
              <a:gd name="T72" fmla="*/ 37 w 75"/>
              <a:gd name="T73" fmla="*/ 76 h 109"/>
              <a:gd name="T74" fmla="*/ 24 w 75"/>
              <a:gd name="T75" fmla="*/ 74 h 109"/>
              <a:gd name="T76" fmla="*/ 23 w 75"/>
              <a:gd name="T77" fmla="*/ 65 h 109"/>
              <a:gd name="T78" fmla="*/ 6 w 75"/>
              <a:gd name="T79" fmla="*/ 37 h 109"/>
              <a:gd name="T80" fmla="*/ 37 w 75"/>
              <a:gd name="T81" fmla="*/ 6 h 109"/>
              <a:gd name="T82" fmla="*/ 68 w 75"/>
              <a:gd name="T83" fmla="*/ 37 h 109"/>
              <a:gd name="T84" fmla="*/ 51 w 75"/>
              <a:gd name="T85" fmla="*/ 65 h 109"/>
              <a:gd name="T86" fmla="*/ 46 w 75"/>
              <a:gd name="T87" fmla="*/ 51 h 109"/>
              <a:gd name="T88" fmla="*/ 37 w 75"/>
              <a:gd name="T89" fmla="*/ 36 h 109"/>
              <a:gd name="T90" fmla="*/ 29 w 75"/>
              <a:gd name="T91" fmla="*/ 51 h 109"/>
              <a:gd name="T92" fmla="*/ 25 w 75"/>
              <a:gd name="T93" fmla="*/ 44 h 109"/>
              <a:gd name="T94" fmla="*/ 20 w 75"/>
              <a:gd name="T95" fmla="*/ 46 h 109"/>
              <a:gd name="T96" fmla="*/ 29 w 75"/>
              <a:gd name="T97" fmla="*/ 64 h 109"/>
              <a:gd name="T98" fmla="*/ 37 w 75"/>
              <a:gd name="T99" fmla="*/ 48 h 109"/>
              <a:gd name="T100" fmla="*/ 46 w 75"/>
              <a:gd name="T101" fmla="*/ 64 h 109"/>
              <a:gd name="T102" fmla="*/ 54 w 75"/>
              <a:gd name="T103" fmla="*/ 46 h 109"/>
              <a:gd name="T104" fmla="*/ 49 w 75"/>
              <a:gd name="T105" fmla="*/ 44 h 109"/>
              <a:gd name="T106" fmla="*/ 46 w 75"/>
              <a:gd name="T107" fmla="*/ 5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 h="109">
                <a:moveTo>
                  <a:pt x="21" y="94"/>
                </a:moveTo>
                <a:cubicBezTo>
                  <a:pt x="22" y="100"/>
                  <a:pt x="22" y="100"/>
                  <a:pt x="22" y="100"/>
                </a:cubicBezTo>
                <a:cubicBezTo>
                  <a:pt x="22" y="100"/>
                  <a:pt x="24" y="102"/>
                  <a:pt x="27" y="103"/>
                </a:cubicBezTo>
                <a:cubicBezTo>
                  <a:pt x="28" y="106"/>
                  <a:pt x="28" y="106"/>
                  <a:pt x="28" y="106"/>
                </a:cubicBezTo>
                <a:cubicBezTo>
                  <a:pt x="28" y="106"/>
                  <a:pt x="30" y="109"/>
                  <a:pt x="37" y="109"/>
                </a:cubicBezTo>
                <a:cubicBezTo>
                  <a:pt x="45" y="109"/>
                  <a:pt x="47" y="106"/>
                  <a:pt x="47" y="106"/>
                </a:cubicBezTo>
                <a:cubicBezTo>
                  <a:pt x="47" y="103"/>
                  <a:pt x="47" y="103"/>
                  <a:pt x="47" y="103"/>
                </a:cubicBezTo>
                <a:cubicBezTo>
                  <a:pt x="51" y="102"/>
                  <a:pt x="52" y="100"/>
                  <a:pt x="52" y="100"/>
                </a:cubicBezTo>
                <a:cubicBezTo>
                  <a:pt x="53" y="94"/>
                  <a:pt x="53" y="94"/>
                  <a:pt x="53" y="94"/>
                </a:cubicBezTo>
                <a:cubicBezTo>
                  <a:pt x="48" y="96"/>
                  <a:pt x="43" y="97"/>
                  <a:pt x="37" y="97"/>
                </a:cubicBezTo>
                <a:cubicBezTo>
                  <a:pt x="32" y="97"/>
                  <a:pt x="26" y="96"/>
                  <a:pt x="21" y="94"/>
                </a:cubicBezTo>
                <a:close/>
                <a:moveTo>
                  <a:pt x="20" y="84"/>
                </a:moveTo>
                <a:cubicBezTo>
                  <a:pt x="21" y="89"/>
                  <a:pt x="21" y="89"/>
                  <a:pt x="21" y="89"/>
                </a:cubicBezTo>
                <a:cubicBezTo>
                  <a:pt x="26" y="91"/>
                  <a:pt x="31" y="92"/>
                  <a:pt x="37" y="92"/>
                </a:cubicBezTo>
                <a:cubicBezTo>
                  <a:pt x="43" y="92"/>
                  <a:pt x="49" y="91"/>
                  <a:pt x="54" y="89"/>
                </a:cubicBezTo>
                <a:cubicBezTo>
                  <a:pt x="55" y="84"/>
                  <a:pt x="55" y="84"/>
                  <a:pt x="55" y="84"/>
                </a:cubicBezTo>
                <a:cubicBezTo>
                  <a:pt x="49" y="86"/>
                  <a:pt x="44" y="87"/>
                  <a:pt x="37" y="87"/>
                </a:cubicBezTo>
                <a:cubicBezTo>
                  <a:pt x="31" y="87"/>
                  <a:pt x="25" y="86"/>
                  <a:pt x="20" y="84"/>
                </a:cubicBezTo>
                <a:close/>
                <a:moveTo>
                  <a:pt x="37" y="15"/>
                </a:moveTo>
                <a:cubicBezTo>
                  <a:pt x="38" y="15"/>
                  <a:pt x="39" y="14"/>
                  <a:pt x="39" y="13"/>
                </a:cubicBezTo>
                <a:cubicBezTo>
                  <a:pt x="39" y="12"/>
                  <a:pt x="38" y="11"/>
                  <a:pt x="37" y="11"/>
                </a:cubicBezTo>
                <a:cubicBezTo>
                  <a:pt x="23" y="11"/>
                  <a:pt x="11" y="23"/>
                  <a:pt x="11" y="37"/>
                </a:cubicBezTo>
                <a:cubicBezTo>
                  <a:pt x="11" y="38"/>
                  <a:pt x="12" y="39"/>
                  <a:pt x="13" y="39"/>
                </a:cubicBezTo>
                <a:cubicBezTo>
                  <a:pt x="14" y="39"/>
                  <a:pt x="15" y="38"/>
                  <a:pt x="15" y="37"/>
                </a:cubicBezTo>
                <a:cubicBezTo>
                  <a:pt x="15" y="25"/>
                  <a:pt x="25" y="15"/>
                  <a:pt x="37" y="15"/>
                </a:cubicBezTo>
                <a:close/>
                <a:moveTo>
                  <a:pt x="37" y="0"/>
                </a:moveTo>
                <a:cubicBezTo>
                  <a:pt x="17" y="0"/>
                  <a:pt x="0" y="17"/>
                  <a:pt x="0" y="37"/>
                </a:cubicBezTo>
                <a:cubicBezTo>
                  <a:pt x="0" y="51"/>
                  <a:pt x="7" y="63"/>
                  <a:pt x="18" y="69"/>
                </a:cubicBezTo>
                <a:cubicBezTo>
                  <a:pt x="19" y="79"/>
                  <a:pt x="19" y="79"/>
                  <a:pt x="19" y="79"/>
                </a:cubicBezTo>
                <a:cubicBezTo>
                  <a:pt x="24" y="81"/>
                  <a:pt x="31" y="82"/>
                  <a:pt x="37" y="82"/>
                </a:cubicBezTo>
                <a:cubicBezTo>
                  <a:pt x="44" y="82"/>
                  <a:pt x="50" y="81"/>
                  <a:pt x="55" y="79"/>
                </a:cubicBezTo>
                <a:cubicBezTo>
                  <a:pt x="57" y="69"/>
                  <a:pt x="57" y="69"/>
                  <a:pt x="57" y="69"/>
                </a:cubicBezTo>
                <a:cubicBezTo>
                  <a:pt x="68" y="63"/>
                  <a:pt x="75" y="51"/>
                  <a:pt x="75" y="37"/>
                </a:cubicBezTo>
                <a:cubicBezTo>
                  <a:pt x="75" y="17"/>
                  <a:pt x="58" y="0"/>
                  <a:pt x="37" y="0"/>
                </a:cubicBezTo>
                <a:close/>
                <a:moveTo>
                  <a:pt x="51" y="65"/>
                </a:moveTo>
                <a:cubicBezTo>
                  <a:pt x="50" y="74"/>
                  <a:pt x="50" y="74"/>
                  <a:pt x="50" y="74"/>
                </a:cubicBezTo>
                <a:cubicBezTo>
                  <a:pt x="50" y="74"/>
                  <a:pt x="47" y="76"/>
                  <a:pt x="37" y="76"/>
                </a:cubicBezTo>
                <a:cubicBezTo>
                  <a:pt x="28" y="76"/>
                  <a:pt x="24" y="74"/>
                  <a:pt x="24" y="74"/>
                </a:cubicBezTo>
                <a:cubicBezTo>
                  <a:pt x="23" y="65"/>
                  <a:pt x="23" y="65"/>
                  <a:pt x="23" y="65"/>
                </a:cubicBezTo>
                <a:cubicBezTo>
                  <a:pt x="13" y="60"/>
                  <a:pt x="6" y="49"/>
                  <a:pt x="6" y="37"/>
                </a:cubicBezTo>
                <a:cubicBezTo>
                  <a:pt x="6" y="20"/>
                  <a:pt x="20" y="6"/>
                  <a:pt x="37" y="6"/>
                </a:cubicBezTo>
                <a:cubicBezTo>
                  <a:pt x="54" y="6"/>
                  <a:pt x="68" y="20"/>
                  <a:pt x="68" y="37"/>
                </a:cubicBezTo>
                <a:cubicBezTo>
                  <a:pt x="68" y="49"/>
                  <a:pt x="61" y="60"/>
                  <a:pt x="51" y="65"/>
                </a:cubicBezTo>
                <a:close/>
                <a:moveTo>
                  <a:pt x="46" y="51"/>
                </a:moveTo>
                <a:cubicBezTo>
                  <a:pt x="37" y="36"/>
                  <a:pt x="37" y="36"/>
                  <a:pt x="37" y="36"/>
                </a:cubicBezTo>
                <a:cubicBezTo>
                  <a:pt x="29" y="51"/>
                  <a:pt x="29" y="51"/>
                  <a:pt x="29" y="51"/>
                </a:cubicBezTo>
                <a:cubicBezTo>
                  <a:pt x="25" y="44"/>
                  <a:pt x="25" y="44"/>
                  <a:pt x="25" y="44"/>
                </a:cubicBezTo>
                <a:cubicBezTo>
                  <a:pt x="20" y="46"/>
                  <a:pt x="20" y="46"/>
                  <a:pt x="20" y="46"/>
                </a:cubicBezTo>
                <a:cubicBezTo>
                  <a:pt x="29" y="64"/>
                  <a:pt x="29" y="64"/>
                  <a:pt x="29" y="64"/>
                </a:cubicBezTo>
                <a:cubicBezTo>
                  <a:pt x="37" y="48"/>
                  <a:pt x="37" y="48"/>
                  <a:pt x="37" y="48"/>
                </a:cubicBezTo>
                <a:cubicBezTo>
                  <a:pt x="46" y="64"/>
                  <a:pt x="46" y="64"/>
                  <a:pt x="46" y="64"/>
                </a:cubicBezTo>
                <a:cubicBezTo>
                  <a:pt x="54" y="46"/>
                  <a:pt x="54" y="46"/>
                  <a:pt x="54" y="46"/>
                </a:cubicBezTo>
                <a:cubicBezTo>
                  <a:pt x="49" y="44"/>
                  <a:pt x="49" y="44"/>
                  <a:pt x="49" y="44"/>
                </a:cubicBezTo>
                <a:lnTo>
                  <a:pt x="46" y="51"/>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63" name="Freeform 645"/>
          <p:cNvSpPr/>
          <p:nvPr/>
        </p:nvSpPr>
        <p:spPr bwMode="auto">
          <a:xfrm>
            <a:off x="1906604" y="5007024"/>
            <a:ext cx="2016569" cy="93889"/>
          </a:xfrm>
          <a:custGeom>
            <a:avLst/>
            <a:gdLst>
              <a:gd name="T0" fmla="*/ 988 w 988"/>
              <a:gd name="T1" fmla="*/ 0 h 46"/>
              <a:gd name="T2" fmla="*/ 944 w 988"/>
              <a:gd name="T3" fmla="*/ 46 h 46"/>
              <a:gd name="T4" fmla="*/ 46 w 988"/>
              <a:gd name="T5" fmla="*/ 46 h 46"/>
              <a:gd name="T6" fmla="*/ 0 w 988"/>
              <a:gd name="T7" fmla="*/ 0 h 46"/>
              <a:gd name="T8" fmla="*/ 988 w 988"/>
              <a:gd name="T9" fmla="*/ 0 h 46"/>
            </a:gdLst>
            <a:ahLst/>
            <a:cxnLst>
              <a:cxn ang="0">
                <a:pos x="T0" y="T1"/>
              </a:cxn>
              <a:cxn ang="0">
                <a:pos x="T2" y="T3"/>
              </a:cxn>
              <a:cxn ang="0">
                <a:pos x="T4" y="T5"/>
              </a:cxn>
              <a:cxn ang="0">
                <a:pos x="T6" y="T7"/>
              </a:cxn>
              <a:cxn ang="0">
                <a:pos x="T8" y="T9"/>
              </a:cxn>
            </a:cxnLst>
            <a:rect l="0" t="0" r="r" b="b"/>
            <a:pathLst>
              <a:path w="988" h="46">
                <a:moveTo>
                  <a:pt x="988" y="0"/>
                </a:moveTo>
                <a:lnTo>
                  <a:pt x="944" y="46"/>
                </a:lnTo>
                <a:lnTo>
                  <a:pt x="46" y="46"/>
                </a:lnTo>
                <a:lnTo>
                  <a:pt x="0" y="0"/>
                </a:lnTo>
                <a:lnTo>
                  <a:pt x="988" y="0"/>
                </a:lnTo>
                <a:close/>
              </a:path>
            </a:pathLst>
          </a:custGeom>
          <a:solidFill>
            <a:srgbClr val="2A3F74">
              <a:alpha val="15000"/>
            </a:srgb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64" name="Rectangle 626"/>
          <p:cNvSpPr>
            <a:spLocks noChangeArrowheads="1"/>
          </p:cNvSpPr>
          <p:nvPr/>
        </p:nvSpPr>
        <p:spPr bwMode="auto">
          <a:xfrm>
            <a:off x="4015022" y="4181548"/>
            <a:ext cx="1832874" cy="649058"/>
          </a:xfrm>
          <a:prstGeom prst="rect">
            <a:avLst/>
          </a:prstGeom>
          <a:gradFill>
            <a:gsLst>
              <a:gs pos="0">
                <a:schemeClr val="tx1">
                  <a:alpha val="10000"/>
                </a:schemeClr>
              </a:gs>
              <a:gs pos="50000">
                <a:schemeClr val="tx1">
                  <a:alpha val="0"/>
                </a:schemeClr>
              </a:gs>
            </a:gsLst>
            <a:lin ang="5400000" scaled="1"/>
          </a:gra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66" name="Freeform 631"/>
          <p:cNvSpPr/>
          <p:nvPr/>
        </p:nvSpPr>
        <p:spPr bwMode="auto">
          <a:xfrm>
            <a:off x="3923173" y="3993770"/>
            <a:ext cx="2018611" cy="187778"/>
          </a:xfrm>
          <a:custGeom>
            <a:avLst/>
            <a:gdLst>
              <a:gd name="T0" fmla="*/ 989 w 989"/>
              <a:gd name="T1" fmla="*/ 0 h 92"/>
              <a:gd name="T2" fmla="*/ 989 w 989"/>
              <a:gd name="T3" fmla="*/ 46 h 92"/>
              <a:gd name="T4" fmla="*/ 989 w 989"/>
              <a:gd name="T5" fmla="*/ 46 h 92"/>
              <a:gd name="T6" fmla="*/ 943 w 989"/>
              <a:gd name="T7" fmla="*/ 92 h 92"/>
              <a:gd name="T8" fmla="*/ 45 w 989"/>
              <a:gd name="T9" fmla="*/ 92 h 92"/>
              <a:gd name="T10" fmla="*/ 0 w 989"/>
              <a:gd name="T11" fmla="*/ 46 h 92"/>
              <a:gd name="T12" fmla="*/ 0 w 989"/>
              <a:gd name="T13" fmla="*/ 0 h 92"/>
              <a:gd name="T14" fmla="*/ 989 w 989"/>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92">
                <a:moveTo>
                  <a:pt x="989" y="0"/>
                </a:moveTo>
                <a:lnTo>
                  <a:pt x="989" y="46"/>
                </a:lnTo>
                <a:lnTo>
                  <a:pt x="989" y="46"/>
                </a:lnTo>
                <a:lnTo>
                  <a:pt x="943" y="92"/>
                </a:lnTo>
                <a:lnTo>
                  <a:pt x="45" y="92"/>
                </a:lnTo>
                <a:lnTo>
                  <a:pt x="0" y="46"/>
                </a:lnTo>
                <a:lnTo>
                  <a:pt x="0" y="0"/>
                </a:lnTo>
                <a:lnTo>
                  <a:pt x="989" y="0"/>
                </a:lnTo>
                <a:close/>
              </a:path>
            </a:pathLst>
          </a:custGeom>
          <a:solidFill>
            <a:srgbClr val="5577D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67" name="Freeform 637"/>
          <p:cNvSpPr>
            <a:spLocks noEditPoints="1"/>
          </p:cNvSpPr>
          <p:nvPr/>
        </p:nvSpPr>
        <p:spPr bwMode="auto">
          <a:xfrm>
            <a:off x="4762050" y="2670567"/>
            <a:ext cx="338816" cy="424541"/>
          </a:xfrm>
          <a:custGeom>
            <a:avLst/>
            <a:gdLst>
              <a:gd name="T0" fmla="*/ 42 w 83"/>
              <a:gd name="T1" fmla="*/ 53 h 104"/>
              <a:gd name="T2" fmla="*/ 20 w 83"/>
              <a:gd name="T3" fmla="*/ 74 h 104"/>
              <a:gd name="T4" fmla="*/ 42 w 83"/>
              <a:gd name="T5" fmla="*/ 95 h 104"/>
              <a:gd name="T6" fmla="*/ 63 w 83"/>
              <a:gd name="T7" fmla="*/ 74 h 104"/>
              <a:gd name="T8" fmla="*/ 42 w 83"/>
              <a:gd name="T9" fmla="*/ 53 h 104"/>
              <a:gd name="T10" fmla="*/ 42 w 83"/>
              <a:gd name="T11" fmla="*/ 93 h 104"/>
              <a:gd name="T12" fmla="*/ 23 w 83"/>
              <a:gd name="T13" fmla="*/ 74 h 104"/>
              <a:gd name="T14" fmla="*/ 42 w 83"/>
              <a:gd name="T15" fmla="*/ 55 h 104"/>
              <a:gd name="T16" fmla="*/ 61 w 83"/>
              <a:gd name="T17" fmla="*/ 74 h 104"/>
              <a:gd name="T18" fmla="*/ 42 w 83"/>
              <a:gd name="T19" fmla="*/ 93 h 104"/>
              <a:gd name="T20" fmla="*/ 83 w 83"/>
              <a:gd name="T21" fmla="*/ 16 h 104"/>
              <a:gd name="T22" fmla="*/ 77 w 83"/>
              <a:gd name="T23" fmla="*/ 11 h 104"/>
              <a:gd name="T24" fmla="*/ 58 w 83"/>
              <a:gd name="T25" fmla="*/ 50 h 104"/>
              <a:gd name="T26" fmla="*/ 52 w 83"/>
              <a:gd name="T27" fmla="*/ 47 h 104"/>
              <a:gd name="T28" fmla="*/ 72 w 83"/>
              <a:gd name="T29" fmla="*/ 5 h 104"/>
              <a:gd name="T30" fmla="*/ 67 w 83"/>
              <a:gd name="T31" fmla="*/ 0 h 104"/>
              <a:gd name="T32" fmla="*/ 17 w 83"/>
              <a:gd name="T33" fmla="*/ 0 h 104"/>
              <a:gd name="T34" fmla="*/ 11 w 83"/>
              <a:gd name="T35" fmla="*/ 5 h 104"/>
              <a:gd name="T36" fmla="*/ 31 w 83"/>
              <a:gd name="T37" fmla="*/ 47 h 104"/>
              <a:gd name="T38" fmla="*/ 25 w 83"/>
              <a:gd name="T39" fmla="*/ 50 h 104"/>
              <a:gd name="T40" fmla="*/ 6 w 83"/>
              <a:gd name="T41" fmla="*/ 11 h 104"/>
              <a:gd name="T42" fmla="*/ 0 w 83"/>
              <a:gd name="T43" fmla="*/ 16 h 104"/>
              <a:gd name="T44" fmla="*/ 19 w 83"/>
              <a:gd name="T45" fmla="*/ 55 h 104"/>
              <a:gd name="T46" fmla="*/ 12 w 83"/>
              <a:gd name="T47" fmla="*/ 74 h 104"/>
              <a:gd name="T48" fmla="*/ 42 w 83"/>
              <a:gd name="T49" fmla="*/ 104 h 104"/>
              <a:gd name="T50" fmla="*/ 71 w 83"/>
              <a:gd name="T51" fmla="*/ 74 h 104"/>
              <a:gd name="T52" fmla="*/ 64 w 83"/>
              <a:gd name="T53" fmla="*/ 55 h 104"/>
              <a:gd name="T54" fmla="*/ 83 w 83"/>
              <a:gd name="T55" fmla="*/ 16 h 104"/>
              <a:gd name="T56" fmla="*/ 20 w 83"/>
              <a:gd name="T57" fmla="*/ 7 h 104"/>
              <a:gd name="T58" fmla="*/ 63 w 83"/>
              <a:gd name="T59" fmla="*/ 7 h 104"/>
              <a:gd name="T60" fmla="*/ 59 w 83"/>
              <a:gd name="T61" fmla="*/ 15 h 104"/>
              <a:gd name="T62" fmla="*/ 24 w 83"/>
              <a:gd name="T63" fmla="*/ 15 h 104"/>
              <a:gd name="T64" fmla="*/ 20 w 83"/>
              <a:gd name="T65" fmla="*/ 7 h 104"/>
              <a:gd name="T66" fmla="*/ 27 w 83"/>
              <a:gd name="T67" fmla="*/ 22 h 104"/>
              <a:gd name="T68" fmla="*/ 56 w 83"/>
              <a:gd name="T69" fmla="*/ 22 h 104"/>
              <a:gd name="T70" fmla="*/ 45 w 83"/>
              <a:gd name="T71" fmla="*/ 45 h 104"/>
              <a:gd name="T72" fmla="*/ 42 w 83"/>
              <a:gd name="T73" fmla="*/ 45 h 104"/>
              <a:gd name="T74" fmla="*/ 38 w 83"/>
              <a:gd name="T75" fmla="*/ 45 h 104"/>
              <a:gd name="T76" fmla="*/ 27 w 83"/>
              <a:gd name="T77" fmla="*/ 22 h 104"/>
              <a:gd name="T78" fmla="*/ 65 w 83"/>
              <a:gd name="T79" fmla="*/ 74 h 104"/>
              <a:gd name="T80" fmla="*/ 42 w 83"/>
              <a:gd name="T81" fmla="*/ 97 h 104"/>
              <a:gd name="T82" fmla="*/ 19 w 83"/>
              <a:gd name="T83" fmla="*/ 74 h 104"/>
              <a:gd name="T84" fmla="*/ 42 w 83"/>
              <a:gd name="T85" fmla="*/ 51 h 104"/>
              <a:gd name="T86" fmla="*/ 65 w 83"/>
              <a:gd name="T87" fmla="*/ 74 h 104"/>
              <a:gd name="T88" fmla="*/ 45 w 83"/>
              <a:gd name="T89" fmla="*/ 61 h 104"/>
              <a:gd name="T90" fmla="*/ 42 w 83"/>
              <a:gd name="T91" fmla="*/ 61 h 104"/>
              <a:gd name="T92" fmla="*/ 35 w 83"/>
              <a:gd name="T93" fmla="*/ 65 h 104"/>
              <a:gd name="T94" fmla="*/ 35 w 83"/>
              <a:gd name="T95" fmla="*/ 69 h 104"/>
              <a:gd name="T96" fmla="*/ 40 w 83"/>
              <a:gd name="T97" fmla="*/ 69 h 104"/>
              <a:gd name="T98" fmla="*/ 40 w 83"/>
              <a:gd name="T99" fmla="*/ 83 h 104"/>
              <a:gd name="T100" fmla="*/ 37 w 83"/>
              <a:gd name="T101" fmla="*/ 83 h 104"/>
              <a:gd name="T102" fmla="*/ 37 w 83"/>
              <a:gd name="T103" fmla="*/ 87 h 104"/>
              <a:gd name="T104" fmla="*/ 48 w 83"/>
              <a:gd name="T105" fmla="*/ 87 h 104"/>
              <a:gd name="T106" fmla="*/ 48 w 83"/>
              <a:gd name="T107" fmla="*/ 83 h 104"/>
              <a:gd name="T108" fmla="*/ 45 w 83"/>
              <a:gd name="T109" fmla="*/ 83 h 104"/>
              <a:gd name="T110" fmla="*/ 45 w 83"/>
              <a:gd name="T111"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104">
                <a:moveTo>
                  <a:pt x="42" y="53"/>
                </a:moveTo>
                <a:cubicBezTo>
                  <a:pt x="30" y="53"/>
                  <a:pt x="20" y="62"/>
                  <a:pt x="20" y="74"/>
                </a:cubicBezTo>
                <a:cubicBezTo>
                  <a:pt x="20" y="86"/>
                  <a:pt x="30" y="95"/>
                  <a:pt x="42" y="95"/>
                </a:cubicBezTo>
                <a:cubicBezTo>
                  <a:pt x="53" y="95"/>
                  <a:pt x="63" y="86"/>
                  <a:pt x="63" y="74"/>
                </a:cubicBezTo>
                <a:cubicBezTo>
                  <a:pt x="63" y="62"/>
                  <a:pt x="53" y="53"/>
                  <a:pt x="42" y="53"/>
                </a:cubicBezTo>
                <a:close/>
                <a:moveTo>
                  <a:pt x="42" y="93"/>
                </a:moveTo>
                <a:cubicBezTo>
                  <a:pt x="31" y="93"/>
                  <a:pt x="23" y="85"/>
                  <a:pt x="23" y="74"/>
                </a:cubicBezTo>
                <a:cubicBezTo>
                  <a:pt x="23" y="64"/>
                  <a:pt x="31" y="55"/>
                  <a:pt x="42" y="55"/>
                </a:cubicBezTo>
                <a:cubicBezTo>
                  <a:pt x="52" y="55"/>
                  <a:pt x="61" y="64"/>
                  <a:pt x="61" y="74"/>
                </a:cubicBezTo>
                <a:cubicBezTo>
                  <a:pt x="61" y="85"/>
                  <a:pt x="52" y="93"/>
                  <a:pt x="42" y="93"/>
                </a:cubicBezTo>
                <a:close/>
                <a:moveTo>
                  <a:pt x="83" y="16"/>
                </a:moveTo>
                <a:cubicBezTo>
                  <a:pt x="77" y="11"/>
                  <a:pt x="77" y="11"/>
                  <a:pt x="77" y="11"/>
                </a:cubicBezTo>
                <a:cubicBezTo>
                  <a:pt x="58" y="50"/>
                  <a:pt x="58" y="50"/>
                  <a:pt x="58" y="50"/>
                </a:cubicBezTo>
                <a:cubicBezTo>
                  <a:pt x="56" y="48"/>
                  <a:pt x="54" y="47"/>
                  <a:pt x="52" y="47"/>
                </a:cubicBezTo>
                <a:cubicBezTo>
                  <a:pt x="72" y="5"/>
                  <a:pt x="72" y="5"/>
                  <a:pt x="72" y="5"/>
                </a:cubicBezTo>
                <a:cubicBezTo>
                  <a:pt x="67" y="0"/>
                  <a:pt x="67" y="0"/>
                  <a:pt x="67" y="0"/>
                </a:cubicBezTo>
                <a:cubicBezTo>
                  <a:pt x="17" y="0"/>
                  <a:pt x="17" y="0"/>
                  <a:pt x="17" y="0"/>
                </a:cubicBezTo>
                <a:cubicBezTo>
                  <a:pt x="11" y="5"/>
                  <a:pt x="11" y="5"/>
                  <a:pt x="11" y="5"/>
                </a:cubicBezTo>
                <a:cubicBezTo>
                  <a:pt x="31" y="47"/>
                  <a:pt x="31" y="47"/>
                  <a:pt x="31" y="47"/>
                </a:cubicBezTo>
                <a:cubicBezTo>
                  <a:pt x="29" y="47"/>
                  <a:pt x="27" y="48"/>
                  <a:pt x="25" y="50"/>
                </a:cubicBezTo>
                <a:cubicBezTo>
                  <a:pt x="6" y="11"/>
                  <a:pt x="6" y="11"/>
                  <a:pt x="6" y="11"/>
                </a:cubicBezTo>
                <a:cubicBezTo>
                  <a:pt x="0" y="16"/>
                  <a:pt x="0" y="16"/>
                  <a:pt x="0" y="16"/>
                </a:cubicBezTo>
                <a:cubicBezTo>
                  <a:pt x="19" y="55"/>
                  <a:pt x="19" y="55"/>
                  <a:pt x="19" y="55"/>
                </a:cubicBezTo>
                <a:cubicBezTo>
                  <a:pt x="15" y="60"/>
                  <a:pt x="12" y="67"/>
                  <a:pt x="12" y="74"/>
                </a:cubicBezTo>
                <a:cubicBezTo>
                  <a:pt x="12" y="90"/>
                  <a:pt x="25" y="104"/>
                  <a:pt x="42" y="104"/>
                </a:cubicBezTo>
                <a:cubicBezTo>
                  <a:pt x="58" y="104"/>
                  <a:pt x="71" y="90"/>
                  <a:pt x="71" y="74"/>
                </a:cubicBezTo>
                <a:cubicBezTo>
                  <a:pt x="71" y="67"/>
                  <a:pt x="68" y="60"/>
                  <a:pt x="64" y="55"/>
                </a:cubicBezTo>
                <a:lnTo>
                  <a:pt x="83" y="16"/>
                </a:lnTo>
                <a:close/>
                <a:moveTo>
                  <a:pt x="20" y="7"/>
                </a:moveTo>
                <a:cubicBezTo>
                  <a:pt x="63" y="7"/>
                  <a:pt x="63" y="7"/>
                  <a:pt x="63" y="7"/>
                </a:cubicBezTo>
                <a:cubicBezTo>
                  <a:pt x="59" y="15"/>
                  <a:pt x="59" y="15"/>
                  <a:pt x="59" y="15"/>
                </a:cubicBezTo>
                <a:cubicBezTo>
                  <a:pt x="24" y="15"/>
                  <a:pt x="24" y="15"/>
                  <a:pt x="24" y="15"/>
                </a:cubicBezTo>
                <a:lnTo>
                  <a:pt x="20" y="7"/>
                </a:lnTo>
                <a:close/>
                <a:moveTo>
                  <a:pt x="27" y="22"/>
                </a:moveTo>
                <a:cubicBezTo>
                  <a:pt x="56" y="22"/>
                  <a:pt x="56" y="22"/>
                  <a:pt x="56" y="22"/>
                </a:cubicBezTo>
                <a:cubicBezTo>
                  <a:pt x="45" y="45"/>
                  <a:pt x="45" y="45"/>
                  <a:pt x="45" y="45"/>
                </a:cubicBezTo>
                <a:cubicBezTo>
                  <a:pt x="44" y="45"/>
                  <a:pt x="43" y="45"/>
                  <a:pt x="42" y="45"/>
                </a:cubicBezTo>
                <a:cubicBezTo>
                  <a:pt x="41" y="45"/>
                  <a:pt x="39" y="45"/>
                  <a:pt x="38" y="45"/>
                </a:cubicBezTo>
                <a:lnTo>
                  <a:pt x="27" y="22"/>
                </a:lnTo>
                <a:close/>
                <a:moveTo>
                  <a:pt x="65" y="74"/>
                </a:moveTo>
                <a:cubicBezTo>
                  <a:pt x="65" y="87"/>
                  <a:pt x="54" y="97"/>
                  <a:pt x="42" y="97"/>
                </a:cubicBezTo>
                <a:cubicBezTo>
                  <a:pt x="29" y="97"/>
                  <a:pt x="19" y="87"/>
                  <a:pt x="19" y="74"/>
                </a:cubicBezTo>
                <a:cubicBezTo>
                  <a:pt x="19" y="61"/>
                  <a:pt x="29" y="51"/>
                  <a:pt x="42" y="51"/>
                </a:cubicBezTo>
                <a:cubicBezTo>
                  <a:pt x="54" y="51"/>
                  <a:pt x="65" y="61"/>
                  <a:pt x="65" y="74"/>
                </a:cubicBezTo>
                <a:close/>
                <a:moveTo>
                  <a:pt x="45" y="61"/>
                </a:moveTo>
                <a:cubicBezTo>
                  <a:pt x="42" y="61"/>
                  <a:pt x="42" y="61"/>
                  <a:pt x="42" y="61"/>
                </a:cubicBezTo>
                <a:cubicBezTo>
                  <a:pt x="42" y="61"/>
                  <a:pt x="40" y="65"/>
                  <a:pt x="35" y="65"/>
                </a:cubicBezTo>
                <a:cubicBezTo>
                  <a:pt x="35" y="69"/>
                  <a:pt x="35" y="69"/>
                  <a:pt x="35" y="69"/>
                </a:cubicBezTo>
                <a:cubicBezTo>
                  <a:pt x="40" y="69"/>
                  <a:pt x="40" y="69"/>
                  <a:pt x="40" y="69"/>
                </a:cubicBezTo>
                <a:cubicBezTo>
                  <a:pt x="40" y="83"/>
                  <a:pt x="40" y="83"/>
                  <a:pt x="40" y="83"/>
                </a:cubicBezTo>
                <a:cubicBezTo>
                  <a:pt x="37" y="83"/>
                  <a:pt x="37" y="83"/>
                  <a:pt x="37" y="83"/>
                </a:cubicBezTo>
                <a:cubicBezTo>
                  <a:pt x="37" y="87"/>
                  <a:pt x="37" y="87"/>
                  <a:pt x="37" y="87"/>
                </a:cubicBezTo>
                <a:cubicBezTo>
                  <a:pt x="48" y="87"/>
                  <a:pt x="48" y="87"/>
                  <a:pt x="48" y="87"/>
                </a:cubicBezTo>
                <a:cubicBezTo>
                  <a:pt x="48" y="83"/>
                  <a:pt x="48" y="83"/>
                  <a:pt x="48" y="83"/>
                </a:cubicBezTo>
                <a:cubicBezTo>
                  <a:pt x="45" y="83"/>
                  <a:pt x="45" y="83"/>
                  <a:pt x="45" y="83"/>
                </a:cubicBezTo>
                <a:lnTo>
                  <a:pt x="45" y="61"/>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69" name="Freeform 646"/>
          <p:cNvSpPr/>
          <p:nvPr/>
        </p:nvSpPr>
        <p:spPr bwMode="auto">
          <a:xfrm>
            <a:off x="3923173" y="4087659"/>
            <a:ext cx="2018611" cy="93889"/>
          </a:xfrm>
          <a:custGeom>
            <a:avLst/>
            <a:gdLst>
              <a:gd name="T0" fmla="*/ 989 w 989"/>
              <a:gd name="T1" fmla="*/ 0 h 46"/>
              <a:gd name="T2" fmla="*/ 943 w 989"/>
              <a:gd name="T3" fmla="*/ 46 h 46"/>
              <a:gd name="T4" fmla="*/ 45 w 989"/>
              <a:gd name="T5" fmla="*/ 46 h 46"/>
              <a:gd name="T6" fmla="*/ 0 w 989"/>
              <a:gd name="T7" fmla="*/ 0 h 46"/>
              <a:gd name="T8" fmla="*/ 989 w 989"/>
              <a:gd name="T9" fmla="*/ 0 h 46"/>
            </a:gdLst>
            <a:ahLst/>
            <a:cxnLst>
              <a:cxn ang="0">
                <a:pos x="T0" y="T1"/>
              </a:cxn>
              <a:cxn ang="0">
                <a:pos x="T2" y="T3"/>
              </a:cxn>
              <a:cxn ang="0">
                <a:pos x="T4" y="T5"/>
              </a:cxn>
              <a:cxn ang="0">
                <a:pos x="T6" y="T7"/>
              </a:cxn>
              <a:cxn ang="0">
                <a:pos x="T8" y="T9"/>
              </a:cxn>
            </a:cxnLst>
            <a:rect l="0" t="0" r="r" b="b"/>
            <a:pathLst>
              <a:path w="989" h="46">
                <a:moveTo>
                  <a:pt x="989" y="0"/>
                </a:moveTo>
                <a:lnTo>
                  <a:pt x="943" y="46"/>
                </a:lnTo>
                <a:lnTo>
                  <a:pt x="45" y="46"/>
                </a:lnTo>
                <a:lnTo>
                  <a:pt x="0" y="0"/>
                </a:lnTo>
                <a:lnTo>
                  <a:pt x="989" y="0"/>
                </a:lnTo>
                <a:close/>
              </a:path>
            </a:pathLst>
          </a:custGeom>
          <a:solidFill>
            <a:srgbClr val="2A3F74"/>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70" name="Rectangle 627"/>
          <p:cNvSpPr>
            <a:spLocks noChangeArrowheads="1"/>
          </p:cNvSpPr>
          <p:nvPr/>
        </p:nvSpPr>
        <p:spPr bwMode="auto">
          <a:xfrm>
            <a:off x="6031591" y="3258099"/>
            <a:ext cx="1832874" cy="649058"/>
          </a:xfrm>
          <a:prstGeom prst="rect">
            <a:avLst/>
          </a:prstGeom>
          <a:gradFill>
            <a:gsLst>
              <a:gs pos="0">
                <a:schemeClr val="tx1">
                  <a:alpha val="10000"/>
                </a:schemeClr>
              </a:gs>
              <a:gs pos="50000">
                <a:schemeClr val="tx1">
                  <a:alpha val="0"/>
                </a:schemeClr>
              </a:gs>
            </a:gsLst>
            <a:lin ang="5400000" scaled="1"/>
          </a:gra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71" name="Freeform 632"/>
          <p:cNvSpPr/>
          <p:nvPr/>
        </p:nvSpPr>
        <p:spPr bwMode="auto">
          <a:xfrm>
            <a:off x="5941784" y="3074404"/>
            <a:ext cx="2016569" cy="183696"/>
          </a:xfrm>
          <a:custGeom>
            <a:avLst/>
            <a:gdLst>
              <a:gd name="T0" fmla="*/ 988 w 988"/>
              <a:gd name="T1" fmla="*/ 0 h 90"/>
              <a:gd name="T2" fmla="*/ 988 w 988"/>
              <a:gd name="T3" fmla="*/ 46 h 90"/>
              <a:gd name="T4" fmla="*/ 988 w 988"/>
              <a:gd name="T5" fmla="*/ 46 h 90"/>
              <a:gd name="T6" fmla="*/ 942 w 988"/>
              <a:gd name="T7" fmla="*/ 90 h 90"/>
              <a:gd name="T8" fmla="*/ 44 w 988"/>
              <a:gd name="T9" fmla="*/ 90 h 90"/>
              <a:gd name="T10" fmla="*/ 0 w 988"/>
              <a:gd name="T11" fmla="*/ 46 h 90"/>
              <a:gd name="T12" fmla="*/ 0 w 988"/>
              <a:gd name="T13" fmla="*/ 46 h 90"/>
              <a:gd name="T14" fmla="*/ 0 w 988"/>
              <a:gd name="T15" fmla="*/ 0 h 90"/>
              <a:gd name="T16" fmla="*/ 988 w 98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8" h="90">
                <a:moveTo>
                  <a:pt x="988" y="0"/>
                </a:moveTo>
                <a:lnTo>
                  <a:pt x="988" y="46"/>
                </a:lnTo>
                <a:lnTo>
                  <a:pt x="988" y="46"/>
                </a:lnTo>
                <a:lnTo>
                  <a:pt x="942" y="90"/>
                </a:lnTo>
                <a:lnTo>
                  <a:pt x="44" y="90"/>
                </a:lnTo>
                <a:lnTo>
                  <a:pt x="0" y="46"/>
                </a:lnTo>
                <a:lnTo>
                  <a:pt x="0" y="46"/>
                </a:lnTo>
                <a:lnTo>
                  <a:pt x="0" y="0"/>
                </a:lnTo>
                <a:lnTo>
                  <a:pt x="988" y="0"/>
                </a:lnTo>
                <a:close/>
              </a:path>
            </a:pathLst>
          </a:custGeom>
          <a:solidFill>
            <a:srgbClr val="5577D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72" name="Freeform 639"/>
          <p:cNvSpPr>
            <a:spLocks noEditPoints="1"/>
          </p:cNvSpPr>
          <p:nvPr/>
        </p:nvSpPr>
        <p:spPr bwMode="auto">
          <a:xfrm>
            <a:off x="6750045" y="1816222"/>
            <a:ext cx="400048" cy="338816"/>
          </a:xfrm>
          <a:custGeom>
            <a:avLst/>
            <a:gdLst>
              <a:gd name="T0" fmla="*/ 4 w 98"/>
              <a:gd name="T1" fmla="*/ 79 h 83"/>
              <a:gd name="T2" fmla="*/ 8 w 98"/>
              <a:gd name="T3" fmla="*/ 83 h 83"/>
              <a:gd name="T4" fmla="*/ 26 w 98"/>
              <a:gd name="T5" fmla="*/ 83 h 83"/>
              <a:gd name="T6" fmla="*/ 26 w 98"/>
              <a:gd name="T7" fmla="*/ 45 h 83"/>
              <a:gd name="T8" fmla="*/ 4 w 98"/>
              <a:gd name="T9" fmla="*/ 67 h 83"/>
              <a:gd name="T10" fmla="*/ 4 w 98"/>
              <a:gd name="T11" fmla="*/ 79 h 83"/>
              <a:gd name="T12" fmla="*/ 35 w 98"/>
              <a:gd name="T13" fmla="*/ 54 h 83"/>
              <a:gd name="T14" fmla="*/ 35 w 98"/>
              <a:gd name="T15" fmla="*/ 83 h 83"/>
              <a:gd name="T16" fmla="*/ 56 w 98"/>
              <a:gd name="T17" fmla="*/ 83 h 83"/>
              <a:gd name="T18" fmla="*/ 56 w 98"/>
              <a:gd name="T19" fmla="*/ 57 h 83"/>
              <a:gd name="T20" fmla="*/ 47 w 98"/>
              <a:gd name="T21" fmla="*/ 66 h 83"/>
              <a:gd name="T22" fmla="*/ 35 w 98"/>
              <a:gd name="T23" fmla="*/ 54 h 83"/>
              <a:gd name="T24" fmla="*/ 78 w 98"/>
              <a:gd name="T25" fmla="*/ 2 h 83"/>
              <a:gd name="T26" fmla="*/ 75 w 98"/>
              <a:gd name="T27" fmla="*/ 6 h 83"/>
              <a:gd name="T28" fmla="*/ 79 w 98"/>
              <a:gd name="T29" fmla="*/ 9 h 83"/>
              <a:gd name="T30" fmla="*/ 83 w 98"/>
              <a:gd name="T31" fmla="*/ 9 h 83"/>
              <a:gd name="T32" fmla="*/ 47 w 98"/>
              <a:gd name="T33" fmla="*/ 45 h 83"/>
              <a:gd name="T34" fmla="*/ 26 w 98"/>
              <a:gd name="T35" fmla="*/ 24 h 83"/>
              <a:gd name="T36" fmla="*/ 2 w 98"/>
              <a:gd name="T37" fmla="*/ 48 h 83"/>
              <a:gd name="T38" fmla="*/ 2 w 98"/>
              <a:gd name="T39" fmla="*/ 54 h 83"/>
              <a:gd name="T40" fmla="*/ 7 w 98"/>
              <a:gd name="T41" fmla="*/ 54 h 83"/>
              <a:gd name="T42" fmla="*/ 26 w 98"/>
              <a:gd name="T43" fmla="*/ 35 h 83"/>
              <a:gd name="T44" fmla="*/ 47 w 98"/>
              <a:gd name="T45" fmla="*/ 56 h 83"/>
              <a:gd name="T46" fmla="*/ 88 w 98"/>
              <a:gd name="T47" fmla="*/ 15 h 83"/>
              <a:gd name="T48" fmla="*/ 88 w 98"/>
              <a:gd name="T49" fmla="*/ 19 h 83"/>
              <a:gd name="T50" fmla="*/ 92 w 98"/>
              <a:gd name="T51" fmla="*/ 23 h 83"/>
              <a:gd name="T52" fmla="*/ 92 w 98"/>
              <a:gd name="T53" fmla="*/ 23 h 83"/>
              <a:gd name="T54" fmla="*/ 96 w 98"/>
              <a:gd name="T55" fmla="*/ 19 h 83"/>
              <a:gd name="T56" fmla="*/ 98 w 98"/>
              <a:gd name="T57" fmla="*/ 0 h 83"/>
              <a:gd name="T58" fmla="*/ 78 w 98"/>
              <a:gd name="T59" fmla="*/ 2 h 83"/>
              <a:gd name="T60" fmla="*/ 65 w 98"/>
              <a:gd name="T61" fmla="*/ 48 h 83"/>
              <a:gd name="T62" fmla="*/ 65 w 98"/>
              <a:gd name="T63" fmla="*/ 83 h 83"/>
              <a:gd name="T64" fmla="*/ 83 w 98"/>
              <a:gd name="T65" fmla="*/ 83 h 83"/>
              <a:gd name="T66" fmla="*/ 87 w 98"/>
              <a:gd name="T67" fmla="*/ 79 h 83"/>
              <a:gd name="T68" fmla="*/ 87 w 98"/>
              <a:gd name="T69" fmla="*/ 45 h 83"/>
              <a:gd name="T70" fmla="*/ 87 w 98"/>
              <a:gd name="T71" fmla="*/ 26 h 83"/>
              <a:gd name="T72" fmla="*/ 68 w 98"/>
              <a:gd name="T73" fmla="*/ 45 h 83"/>
              <a:gd name="T74" fmla="*/ 65 w 98"/>
              <a:gd name="T75"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 h="83">
                <a:moveTo>
                  <a:pt x="4" y="79"/>
                </a:moveTo>
                <a:cubicBezTo>
                  <a:pt x="4" y="81"/>
                  <a:pt x="6" y="83"/>
                  <a:pt x="8" y="83"/>
                </a:cubicBezTo>
                <a:cubicBezTo>
                  <a:pt x="26" y="83"/>
                  <a:pt x="26" y="83"/>
                  <a:pt x="26" y="83"/>
                </a:cubicBezTo>
                <a:cubicBezTo>
                  <a:pt x="26" y="45"/>
                  <a:pt x="26" y="45"/>
                  <a:pt x="26" y="45"/>
                </a:cubicBezTo>
                <a:cubicBezTo>
                  <a:pt x="4" y="67"/>
                  <a:pt x="4" y="67"/>
                  <a:pt x="4" y="67"/>
                </a:cubicBezTo>
                <a:lnTo>
                  <a:pt x="4" y="79"/>
                </a:lnTo>
                <a:close/>
                <a:moveTo>
                  <a:pt x="35" y="54"/>
                </a:moveTo>
                <a:cubicBezTo>
                  <a:pt x="35" y="83"/>
                  <a:pt x="35" y="83"/>
                  <a:pt x="35" y="83"/>
                </a:cubicBezTo>
                <a:cubicBezTo>
                  <a:pt x="56" y="83"/>
                  <a:pt x="56" y="83"/>
                  <a:pt x="56" y="83"/>
                </a:cubicBezTo>
                <a:cubicBezTo>
                  <a:pt x="56" y="57"/>
                  <a:pt x="56" y="57"/>
                  <a:pt x="56" y="57"/>
                </a:cubicBezTo>
                <a:cubicBezTo>
                  <a:pt x="47" y="66"/>
                  <a:pt x="47" y="66"/>
                  <a:pt x="47" y="66"/>
                </a:cubicBezTo>
                <a:lnTo>
                  <a:pt x="35" y="54"/>
                </a:lnTo>
                <a:close/>
                <a:moveTo>
                  <a:pt x="78" y="2"/>
                </a:moveTo>
                <a:cubicBezTo>
                  <a:pt x="76" y="2"/>
                  <a:pt x="74" y="4"/>
                  <a:pt x="75" y="6"/>
                </a:cubicBezTo>
                <a:cubicBezTo>
                  <a:pt x="75" y="8"/>
                  <a:pt x="77" y="10"/>
                  <a:pt x="79" y="9"/>
                </a:cubicBezTo>
                <a:cubicBezTo>
                  <a:pt x="83" y="9"/>
                  <a:pt x="83" y="9"/>
                  <a:pt x="83" y="9"/>
                </a:cubicBezTo>
                <a:cubicBezTo>
                  <a:pt x="47" y="45"/>
                  <a:pt x="47" y="45"/>
                  <a:pt x="47" y="45"/>
                </a:cubicBezTo>
                <a:cubicBezTo>
                  <a:pt x="26" y="24"/>
                  <a:pt x="26" y="24"/>
                  <a:pt x="26" y="24"/>
                </a:cubicBezTo>
                <a:cubicBezTo>
                  <a:pt x="2" y="48"/>
                  <a:pt x="2" y="48"/>
                  <a:pt x="2" y="48"/>
                </a:cubicBezTo>
                <a:cubicBezTo>
                  <a:pt x="0" y="50"/>
                  <a:pt x="0" y="52"/>
                  <a:pt x="2" y="54"/>
                </a:cubicBezTo>
                <a:cubicBezTo>
                  <a:pt x="3" y="55"/>
                  <a:pt x="6" y="55"/>
                  <a:pt x="7" y="54"/>
                </a:cubicBezTo>
                <a:cubicBezTo>
                  <a:pt x="26" y="35"/>
                  <a:pt x="26" y="35"/>
                  <a:pt x="26" y="35"/>
                </a:cubicBezTo>
                <a:cubicBezTo>
                  <a:pt x="47" y="56"/>
                  <a:pt x="47" y="56"/>
                  <a:pt x="47" y="56"/>
                </a:cubicBezTo>
                <a:cubicBezTo>
                  <a:pt x="88" y="15"/>
                  <a:pt x="88" y="15"/>
                  <a:pt x="88" y="15"/>
                </a:cubicBezTo>
                <a:cubicBezTo>
                  <a:pt x="88" y="19"/>
                  <a:pt x="88" y="19"/>
                  <a:pt x="88" y="19"/>
                </a:cubicBezTo>
                <a:cubicBezTo>
                  <a:pt x="88" y="21"/>
                  <a:pt x="89" y="23"/>
                  <a:pt x="92" y="23"/>
                </a:cubicBezTo>
                <a:cubicBezTo>
                  <a:pt x="92" y="23"/>
                  <a:pt x="92" y="23"/>
                  <a:pt x="92" y="23"/>
                </a:cubicBezTo>
                <a:cubicBezTo>
                  <a:pt x="94" y="23"/>
                  <a:pt x="96" y="21"/>
                  <a:pt x="96" y="19"/>
                </a:cubicBezTo>
                <a:cubicBezTo>
                  <a:pt x="98" y="0"/>
                  <a:pt x="98" y="0"/>
                  <a:pt x="98" y="0"/>
                </a:cubicBezTo>
                <a:lnTo>
                  <a:pt x="78" y="2"/>
                </a:lnTo>
                <a:close/>
                <a:moveTo>
                  <a:pt x="65" y="48"/>
                </a:moveTo>
                <a:cubicBezTo>
                  <a:pt x="65" y="83"/>
                  <a:pt x="65" y="83"/>
                  <a:pt x="65" y="83"/>
                </a:cubicBezTo>
                <a:cubicBezTo>
                  <a:pt x="83" y="83"/>
                  <a:pt x="83" y="83"/>
                  <a:pt x="83" y="83"/>
                </a:cubicBezTo>
                <a:cubicBezTo>
                  <a:pt x="85" y="83"/>
                  <a:pt x="87" y="81"/>
                  <a:pt x="87" y="79"/>
                </a:cubicBezTo>
                <a:cubicBezTo>
                  <a:pt x="87" y="45"/>
                  <a:pt x="87" y="45"/>
                  <a:pt x="87" y="45"/>
                </a:cubicBezTo>
                <a:cubicBezTo>
                  <a:pt x="87" y="26"/>
                  <a:pt x="87" y="26"/>
                  <a:pt x="87" y="26"/>
                </a:cubicBezTo>
                <a:cubicBezTo>
                  <a:pt x="68" y="45"/>
                  <a:pt x="68" y="45"/>
                  <a:pt x="68" y="45"/>
                </a:cubicBezTo>
                <a:lnTo>
                  <a:pt x="65" y="48"/>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74" name="Freeform 647"/>
          <p:cNvSpPr/>
          <p:nvPr/>
        </p:nvSpPr>
        <p:spPr bwMode="auto">
          <a:xfrm>
            <a:off x="5941784" y="3168293"/>
            <a:ext cx="2016569" cy="89807"/>
          </a:xfrm>
          <a:custGeom>
            <a:avLst/>
            <a:gdLst>
              <a:gd name="T0" fmla="*/ 988 w 988"/>
              <a:gd name="T1" fmla="*/ 0 h 44"/>
              <a:gd name="T2" fmla="*/ 942 w 988"/>
              <a:gd name="T3" fmla="*/ 44 h 44"/>
              <a:gd name="T4" fmla="*/ 44 w 988"/>
              <a:gd name="T5" fmla="*/ 44 h 44"/>
              <a:gd name="T6" fmla="*/ 0 w 988"/>
              <a:gd name="T7" fmla="*/ 0 h 44"/>
              <a:gd name="T8" fmla="*/ 988 w 988"/>
              <a:gd name="T9" fmla="*/ 0 h 44"/>
            </a:gdLst>
            <a:ahLst/>
            <a:cxnLst>
              <a:cxn ang="0">
                <a:pos x="T0" y="T1"/>
              </a:cxn>
              <a:cxn ang="0">
                <a:pos x="T2" y="T3"/>
              </a:cxn>
              <a:cxn ang="0">
                <a:pos x="T4" y="T5"/>
              </a:cxn>
              <a:cxn ang="0">
                <a:pos x="T6" y="T7"/>
              </a:cxn>
              <a:cxn ang="0">
                <a:pos x="T8" y="T9"/>
              </a:cxn>
            </a:cxnLst>
            <a:rect l="0" t="0" r="r" b="b"/>
            <a:pathLst>
              <a:path w="988" h="44">
                <a:moveTo>
                  <a:pt x="988" y="0"/>
                </a:moveTo>
                <a:lnTo>
                  <a:pt x="942" y="44"/>
                </a:lnTo>
                <a:lnTo>
                  <a:pt x="44" y="44"/>
                </a:lnTo>
                <a:lnTo>
                  <a:pt x="0" y="0"/>
                </a:lnTo>
                <a:lnTo>
                  <a:pt x="988" y="0"/>
                </a:lnTo>
                <a:close/>
              </a:path>
            </a:pathLst>
          </a:custGeom>
          <a:solidFill>
            <a:srgbClr val="2A3F74">
              <a:alpha val="15000"/>
            </a:srgb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75" name="Rectangle 628"/>
          <p:cNvSpPr>
            <a:spLocks noChangeArrowheads="1"/>
          </p:cNvSpPr>
          <p:nvPr/>
        </p:nvSpPr>
        <p:spPr bwMode="auto">
          <a:xfrm>
            <a:off x="8052242" y="2338733"/>
            <a:ext cx="1832874" cy="649058"/>
          </a:xfrm>
          <a:prstGeom prst="rect">
            <a:avLst/>
          </a:prstGeom>
          <a:gradFill>
            <a:gsLst>
              <a:gs pos="0">
                <a:schemeClr val="tx1">
                  <a:alpha val="10000"/>
                </a:schemeClr>
              </a:gs>
              <a:gs pos="50000">
                <a:schemeClr val="tx1">
                  <a:alpha val="0"/>
                </a:schemeClr>
              </a:gs>
            </a:gsLst>
            <a:lin ang="5400000" scaled="1"/>
          </a:gra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82" name="Freeform 633"/>
          <p:cNvSpPr/>
          <p:nvPr/>
        </p:nvSpPr>
        <p:spPr bwMode="auto">
          <a:xfrm>
            <a:off x="7958354" y="2155038"/>
            <a:ext cx="2018611" cy="183696"/>
          </a:xfrm>
          <a:custGeom>
            <a:avLst/>
            <a:gdLst>
              <a:gd name="T0" fmla="*/ 989 w 989"/>
              <a:gd name="T1" fmla="*/ 0 h 90"/>
              <a:gd name="T2" fmla="*/ 989 w 989"/>
              <a:gd name="T3" fmla="*/ 46 h 90"/>
              <a:gd name="T4" fmla="*/ 989 w 989"/>
              <a:gd name="T5" fmla="*/ 46 h 90"/>
              <a:gd name="T6" fmla="*/ 944 w 989"/>
              <a:gd name="T7" fmla="*/ 90 h 90"/>
              <a:gd name="T8" fmla="*/ 46 w 989"/>
              <a:gd name="T9" fmla="*/ 90 h 90"/>
              <a:gd name="T10" fmla="*/ 0 w 989"/>
              <a:gd name="T11" fmla="*/ 46 h 90"/>
              <a:gd name="T12" fmla="*/ 0 w 989"/>
              <a:gd name="T13" fmla="*/ 0 h 90"/>
              <a:gd name="T14" fmla="*/ 989 w 989"/>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90">
                <a:moveTo>
                  <a:pt x="989" y="0"/>
                </a:moveTo>
                <a:lnTo>
                  <a:pt x="989" y="46"/>
                </a:lnTo>
                <a:lnTo>
                  <a:pt x="989" y="46"/>
                </a:lnTo>
                <a:lnTo>
                  <a:pt x="944" y="90"/>
                </a:lnTo>
                <a:lnTo>
                  <a:pt x="46" y="90"/>
                </a:lnTo>
                <a:lnTo>
                  <a:pt x="0" y="46"/>
                </a:lnTo>
                <a:lnTo>
                  <a:pt x="0" y="0"/>
                </a:lnTo>
                <a:lnTo>
                  <a:pt x="989" y="0"/>
                </a:lnTo>
                <a:close/>
              </a:path>
            </a:pathLst>
          </a:custGeom>
          <a:solidFill>
            <a:srgbClr val="5577D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83" name="Freeform 641"/>
          <p:cNvSpPr>
            <a:spLocks noEditPoints="1"/>
          </p:cNvSpPr>
          <p:nvPr/>
        </p:nvSpPr>
        <p:spPr bwMode="auto">
          <a:xfrm>
            <a:off x="8778860" y="933795"/>
            <a:ext cx="375555" cy="391884"/>
          </a:xfrm>
          <a:custGeom>
            <a:avLst/>
            <a:gdLst>
              <a:gd name="T0" fmla="*/ 65 w 92"/>
              <a:gd name="T1" fmla="*/ 79 h 96"/>
              <a:gd name="T2" fmla="*/ 67 w 92"/>
              <a:gd name="T3" fmla="*/ 82 h 96"/>
              <a:gd name="T4" fmla="*/ 92 w 92"/>
              <a:gd name="T5" fmla="*/ 96 h 96"/>
              <a:gd name="T6" fmla="*/ 92 w 92"/>
              <a:gd name="T7" fmla="*/ 67 h 96"/>
              <a:gd name="T8" fmla="*/ 91 w 92"/>
              <a:gd name="T9" fmla="*/ 64 h 96"/>
              <a:gd name="T10" fmla="*/ 88 w 92"/>
              <a:gd name="T11" fmla="*/ 59 h 96"/>
              <a:gd name="T12" fmla="*/ 62 w 92"/>
              <a:gd name="T13" fmla="*/ 75 h 96"/>
              <a:gd name="T14" fmla="*/ 65 w 92"/>
              <a:gd name="T15" fmla="*/ 79 h 96"/>
              <a:gd name="T16" fmla="*/ 80 w 92"/>
              <a:gd name="T17" fmla="*/ 59 h 96"/>
              <a:gd name="T18" fmla="*/ 86 w 92"/>
              <a:gd name="T19" fmla="*/ 56 h 96"/>
              <a:gd name="T20" fmla="*/ 59 w 92"/>
              <a:gd name="T21" fmla="*/ 11 h 96"/>
              <a:gd name="T22" fmla="*/ 53 w 92"/>
              <a:gd name="T23" fmla="*/ 15 h 96"/>
              <a:gd name="T24" fmla="*/ 80 w 92"/>
              <a:gd name="T25" fmla="*/ 59 h 96"/>
              <a:gd name="T26" fmla="*/ 77 w 92"/>
              <a:gd name="T27" fmla="*/ 61 h 96"/>
              <a:gd name="T28" fmla="*/ 50 w 92"/>
              <a:gd name="T29" fmla="*/ 16 h 96"/>
              <a:gd name="T30" fmla="*/ 42 w 92"/>
              <a:gd name="T31" fmla="*/ 21 h 96"/>
              <a:gd name="T32" fmla="*/ 69 w 92"/>
              <a:gd name="T33" fmla="*/ 66 h 96"/>
              <a:gd name="T34" fmla="*/ 77 w 92"/>
              <a:gd name="T35" fmla="*/ 61 h 96"/>
              <a:gd name="T36" fmla="*/ 33 w 92"/>
              <a:gd name="T37" fmla="*/ 27 h 96"/>
              <a:gd name="T38" fmla="*/ 60 w 92"/>
              <a:gd name="T39" fmla="*/ 71 h 96"/>
              <a:gd name="T40" fmla="*/ 66 w 92"/>
              <a:gd name="T41" fmla="*/ 68 h 96"/>
              <a:gd name="T42" fmla="*/ 39 w 92"/>
              <a:gd name="T43" fmla="*/ 23 h 96"/>
              <a:gd name="T44" fmla="*/ 33 w 92"/>
              <a:gd name="T45" fmla="*/ 27 h 96"/>
              <a:gd name="T46" fmla="*/ 31 w 92"/>
              <a:gd name="T47" fmla="*/ 23 h 96"/>
              <a:gd name="T48" fmla="*/ 57 w 92"/>
              <a:gd name="T49" fmla="*/ 7 h 96"/>
              <a:gd name="T50" fmla="*/ 55 w 92"/>
              <a:gd name="T51" fmla="*/ 4 h 96"/>
              <a:gd name="T52" fmla="*/ 47 w 92"/>
              <a:gd name="T53" fmla="*/ 2 h 96"/>
              <a:gd name="T54" fmla="*/ 31 w 92"/>
              <a:gd name="T55" fmla="*/ 11 h 96"/>
              <a:gd name="T56" fmla="*/ 29 w 92"/>
              <a:gd name="T57" fmla="*/ 20 h 96"/>
              <a:gd name="T58" fmla="*/ 31 w 92"/>
              <a:gd name="T59" fmla="*/ 23 h 96"/>
              <a:gd name="T60" fmla="*/ 0 w 92"/>
              <a:gd name="T61" fmla="*/ 96 h 96"/>
              <a:gd name="T62" fmla="*/ 71 w 92"/>
              <a:gd name="T63" fmla="*/ 96 h 96"/>
              <a:gd name="T64" fmla="*/ 71 w 92"/>
              <a:gd name="T65" fmla="*/ 90 h 96"/>
              <a:gd name="T66" fmla="*/ 0 w 92"/>
              <a:gd name="T67" fmla="*/ 90 h 96"/>
              <a:gd name="T68" fmla="*/ 0 w 92"/>
              <a:gd name="T6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96">
                <a:moveTo>
                  <a:pt x="65" y="79"/>
                </a:moveTo>
                <a:cubicBezTo>
                  <a:pt x="65" y="80"/>
                  <a:pt x="66" y="81"/>
                  <a:pt x="67" y="82"/>
                </a:cubicBezTo>
                <a:cubicBezTo>
                  <a:pt x="92" y="96"/>
                  <a:pt x="92" y="96"/>
                  <a:pt x="92" y="96"/>
                </a:cubicBezTo>
                <a:cubicBezTo>
                  <a:pt x="92" y="67"/>
                  <a:pt x="92" y="67"/>
                  <a:pt x="92" y="67"/>
                </a:cubicBezTo>
                <a:cubicBezTo>
                  <a:pt x="92" y="66"/>
                  <a:pt x="91" y="65"/>
                  <a:pt x="91" y="64"/>
                </a:cubicBezTo>
                <a:cubicBezTo>
                  <a:pt x="88" y="59"/>
                  <a:pt x="88" y="59"/>
                  <a:pt x="88" y="59"/>
                </a:cubicBezTo>
                <a:cubicBezTo>
                  <a:pt x="62" y="75"/>
                  <a:pt x="62" y="75"/>
                  <a:pt x="62" y="75"/>
                </a:cubicBezTo>
                <a:lnTo>
                  <a:pt x="65" y="79"/>
                </a:lnTo>
                <a:close/>
                <a:moveTo>
                  <a:pt x="80" y="59"/>
                </a:moveTo>
                <a:cubicBezTo>
                  <a:pt x="86" y="56"/>
                  <a:pt x="86" y="56"/>
                  <a:pt x="86" y="56"/>
                </a:cubicBezTo>
                <a:cubicBezTo>
                  <a:pt x="59" y="11"/>
                  <a:pt x="59" y="11"/>
                  <a:pt x="59" y="11"/>
                </a:cubicBezTo>
                <a:cubicBezTo>
                  <a:pt x="53" y="15"/>
                  <a:pt x="53" y="15"/>
                  <a:pt x="53" y="15"/>
                </a:cubicBezTo>
                <a:lnTo>
                  <a:pt x="80" y="59"/>
                </a:lnTo>
                <a:close/>
                <a:moveTo>
                  <a:pt x="77" y="61"/>
                </a:moveTo>
                <a:cubicBezTo>
                  <a:pt x="50" y="16"/>
                  <a:pt x="50" y="16"/>
                  <a:pt x="50" y="16"/>
                </a:cubicBezTo>
                <a:cubicBezTo>
                  <a:pt x="42" y="21"/>
                  <a:pt x="42" y="21"/>
                  <a:pt x="42" y="21"/>
                </a:cubicBezTo>
                <a:cubicBezTo>
                  <a:pt x="69" y="66"/>
                  <a:pt x="69" y="66"/>
                  <a:pt x="69" y="66"/>
                </a:cubicBezTo>
                <a:lnTo>
                  <a:pt x="77" y="61"/>
                </a:lnTo>
                <a:close/>
                <a:moveTo>
                  <a:pt x="33" y="27"/>
                </a:moveTo>
                <a:cubicBezTo>
                  <a:pt x="60" y="71"/>
                  <a:pt x="60" y="71"/>
                  <a:pt x="60" y="71"/>
                </a:cubicBezTo>
                <a:cubicBezTo>
                  <a:pt x="66" y="68"/>
                  <a:pt x="66" y="68"/>
                  <a:pt x="66" y="68"/>
                </a:cubicBezTo>
                <a:cubicBezTo>
                  <a:pt x="39" y="23"/>
                  <a:pt x="39" y="23"/>
                  <a:pt x="39" y="23"/>
                </a:cubicBezTo>
                <a:lnTo>
                  <a:pt x="33" y="27"/>
                </a:lnTo>
                <a:close/>
                <a:moveTo>
                  <a:pt x="31" y="23"/>
                </a:moveTo>
                <a:cubicBezTo>
                  <a:pt x="57" y="7"/>
                  <a:pt x="57" y="7"/>
                  <a:pt x="57" y="7"/>
                </a:cubicBezTo>
                <a:cubicBezTo>
                  <a:pt x="55" y="4"/>
                  <a:pt x="55" y="4"/>
                  <a:pt x="55" y="4"/>
                </a:cubicBezTo>
                <a:cubicBezTo>
                  <a:pt x="53" y="1"/>
                  <a:pt x="49" y="0"/>
                  <a:pt x="47" y="2"/>
                </a:cubicBezTo>
                <a:cubicBezTo>
                  <a:pt x="31" y="11"/>
                  <a:pt x="31" y="11"/>
                  <a:pt x="31" y="11"/>
                </a:cubicBezTo>
                <a:cubicBezTo>
                  <a:pt x="28" y="13"/>
                  <a:pt x="27" y="17"/>
                  <a:pt x="29" y="20"/>
                </a:cubicBezTo>
                <a:lnTo>
                  <a:pt x="31" y="23"/>
                </a:lnTo>
                <a:close/>
                <a:moveTo>
                  <a:pt x="0" y="96"/>
                </a:moveTo>
                <a:cubicBezTo>
                  <a:pt x="71" y="96"/>
                  <a:pt x="71" y="96"/>
                  <a:pt x="71" y="96"/>
                </a:cubicBezTo>
                <a:cubicBezTo>
                  <a:pt x="71" y="90"/>
                  <a:pt x="71" y="90"/>
                  <a:pt x="71" y="90"/>
                </a:cubicBezTo>
                <a:cubicBezTo>
                  <a:pt x="0" y="90"/>
                  <a:pt x="0" y="90"/>
                  <a:pt x="0" y="90"/>
                </a:cubicBezTo>
                <a:lnTo>
                  <a:pt x="0" y="96"/>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85" name="Freeform 648"/>
          <p:cNvSpPr/>
          <p:nvPr/>
        </p:nvSpPr>
        <p:spPr bwMode="auto">
          <a:xfrm>
            <a:off x="7958354" y="2248926"/>
            <a:ext cx="2018611" cy="89807"/>
          </a:xfrm>
          <a:custGeom>
            <a:avLst/>
            <a:gdLst>
              <a:gd name="T0" fmla="*/ 989 w 989"/>
              <a:gd name="T1" fmla="*/ 0 h 44"/>
              <a:gd name="T2" fmla="*/ 944 w 989"/>
              <a:gd name="T3" fmla="*/ 44 h 44"/>
              <a:gd name="T4" fmla="*/ 46 w 989"/>
              <a:gd name="T5" fmla="*/ 44 h 44"/>
              <a:gd name="T6" fmla="*/ 0 w 989"/>
              <a:gd name="T7" fmla="*/ 0 h 44"/>
              <a:gd name="T8" fmla="*/ 989 w 989"/>
              <a:gd name="T9" fmla="*/ 0 h 44"/>
            </a:gdLst>
            <a:ahLst/>
            <a:cxnLst>
              <a:cxn ang="0">
                <a:pos x="T0" y="T1"/>
              </a:cxn>
              <a:cxn ang="0">
                <a:pos x="T2" y="T3"/>
              </a:cxn>
              <a:cxn ang="0">
                <a:pos x="T4" y="T5"/>
              </a:cxn>
              <a:cxn ang="0">
                <a:pos x="T6" y="T7"/>
              </a:cxn>
              <a:cxn ang="0">
                <a:pos x="T8" y="T9"/>
              </a:cxn>
            </a:cxnLst>
            <a:rect l="0" t="0" r="r" b="b"/>
            <a:pathLst>
              <a:path w="989" h="44">
                <a:moveTo>
                  <a:pt x="989" y="0"/>
                </a:moveTo>
                <a:lnTo>
                  <a:pt x="944" y="44"/>
                </a:lnTo>
                <a:lnTo>
                  <a:pt x="46" y="44"/>
                </a:lnTo>
                <a:lnTo>
                  <a:pt x="0" y="0"/>
                </a:lnTo>
                <a:lnTo>
                  <a:pt x="989" y="0"/>
                </a:lnTo>
                <a:close/>
              </a:path>
            </a:pathLst>
          </a:custGeom>
          <a:solidFill>
            <a:srgbClr val="2A3F74"/>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86" name="文本框 85"/>
          <p:cNvSpPr txBox="1"/>
          <p:nvPr/>
        </p:nvSpPr>
        <p:spPr>
          <a:xfrm>
            <a:off x="1973186" y="5097047"/>
            <a:ext cx="1907832" cy="612155"/>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cs typeface="+mn-ea"/>
                <a:sym typeface="+mn-lt"/>
              </a:rPr>
              <a:t>已经获取到所用的数据集并且初步清洗完毕</a:t>
            </a:r>
            <a:endParaRPr lang="en-US" altLang="zh-CN" sz="1200" dirty="0">
              <a:solidFill>
                <a:schemeClr val="tx1">
                  <a:lumMod val="75000"/>
                  <a:lumOff val="25000"/>
                </a:schemeClr>
              </a:solidFill>
              <a:cs typeface="+mn-ea"/>
              <a:sym typeface="+mn-lt"/>
            </a:endParaRPr>
          </a:p>
        </p:txBody>
      </p:sp>
      <p:sp>
        <p:nvSpPr>
          <p:cNvPr id="87" name="文本框 86"/>
          <p:cNvSpPr txBox="1"/>
          <p:nvPr/>
        </p:nvSpPr>
        <p:spPr>
          <a:xfrm>
            <a:off x="1769045" y="4461274"/>
            <a:ext cx="2287049" cy="369332"/>
          </a:xfrm>
          <a:prstGeom prst="rect">
            <a:avLst/>
          </a:prstGeom>
          <a:noFill/>
        </p:spPr>
        <p:txBody>
          <a:bodyPr wrap="square" rtlCol="0">
            <a:spAutoFit/>
          </a:bodyPr>
          <a:lstStyle/>
          <a:p>
            <a:pPr algn="ctr"/>
            <a:r>
              <a:rPr lang="en-US" altLang="zh-CN" b="1" dirty="0">
                <a:solidFill>
                  <a:schemeClr val="tx1">
                    <a:lumMod val="75000"/>
                    <a:lumOff val="25000"/>
                  </a:schemeClr>
                </a:solidFill>
                <a:cs typeface="+mn-ea"/>
                <a:sym typeface="+mn-lt"/>
              </a:rPr>
              <a:t>1.</a:t>
            </a:r>
            <a:r>
              <a:rPr lang="zh-CN" altLang="en-US" b="1" dirty="0">
                <a:solidFill>
                  <a:schemeClr val="tx1">
                    <a:lumMod val="75000"/>
                    <a:lumOff val="25000"/>
                  </a:schemeClr>
                </a:solidFill>
                <a:cs typeface="+mn-ea"/>
                <a:sym typeface="+mn-lt"/>
              </a:rPr>
              <a:t>数据清洗已经完成</a:t>
            </a:r>
          </a:p>
        </p:txBody>
      </p:sp>
      <p:sp>
        <p:nvSpPr>
          <p:cNvPr id="88" name="文本框 87"/>
          <p:cNvSpPr txBox="1"/>
          <p:nvPr/>
        </p:nvSpPr>
        <p:spPr>
          <a:xfrm>
            <a:off x="4015022" y="4197642"/>
            <a:ext cx="1907832" cy="890372"/>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cs typeface="+mn-ea"/>
                <a:sym typeface="+mn-lt"/>
              </a:rPr>
              <a:t>对航班信息、天气信息的预测模型已经初步构建完成</a:t>
            </a:r>
            <a:endParaRPr lang="en-US" altLang="zh-CN" sz="1200" dirty="0">
              <a:solidFill>
                <a:schemeClr val="tx1">
                  <a:lumMod val="75000"/>
                  <a:lumOff val="25000"/>
                </a:schemeClr>
              </a:solidFill>
              <a:cs typeface="+mn-ea"/>
              <a:sym typeface="+mn-lt"/>
            </a:endParaRPr>
          </a:p>
        </p:txBody>
      </p:sp>
      <p:sp>
        <p:nvSpPr>
          <p:cNvPr id="89" name="文本框 88"/>
          <p:cNvSpPr txBox="1"/>
          <p:nvPr/>
        </p:nvSpPr>
        <p:spPr>
          <a:xfrm>
            <a:off x="4015022" y="3537826"/>
            <a:ext cx="1907832" cy="369332"/>
          </a:xfrm>
          <a:prstGeom prst="rect">
            <a:avLst/>
          </a:prstGeom>
          <a:noFill/>
        </p:spPr>
        <p:txBody>
          <a:bodyPr wrap="square" rtlCol="0">
            <a:spAutoFit/>
          </a:bodyPr>
          <a:lstStyle/>
          <a:p>
            <a:pPr algn="ctr"/>
            <a:r>
              <a:rPr lang="en-US" altLang="zh-CN" b="1" dirty="0">
                <a:solidFill>
                  <a:schemeClr val="tx1">
                    <a:lumMod val="75000"/>
                    <a:lumOff val="25000"/>
                  </a:schemeClr>
                </a:solidFill>
                <a:cs typeface="+mn-ea"/>
                <a:sym typeface="+mn-lt"/>
              </a:rPr>
              <a:t>2.</a:t>
            </a:r>
            <a:r>
              <a:rPr lang="zh-CN" altLang="en-US" b="1" dirty="0">
                <a:solidFill>
                  <a:schemeClr val="tx1">
                    <a:lumMod val="75000"/>
                    <a:lumOff val="25000"/>
                  </a:schemeClr>
                </a:solidFill>
                <a:cs typeface="+mn-ea"/>
                <a:sym typeface="+mn-lt"/>
              </a:rPr>
              <a:t>模型构建完成</a:t>
            </a:r>
          </a:p>
        </p:txBody>
      </p:sp>
      <p:sp>
        <p:nvSpPr>
          <p:cNvPr id="90" name="文本框 89"/>
          <p:cNvSpPr txBox="1"/>
          <p:nvPr/>
        </p:nvSpPr>
        <p:spPr>
          <a:xfrm>
            <a:off x="6115486" y="3258099"/>
            <a:ext cx="1907832" cy="613373"/>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cs typeface="+mn-ea"/>
                <a:sym typeface="+mn-lt"/>
              </a:rPr>
              <a:t>前端基本的用户管理以及核心功能界面搭建完成</a:t>
            </a:r>
            <a:endParaRPr lang="en-US" altLang="zh-CN" sz="1200" dirty="0">
              <a:solidFill>
                <a:schemeClr val="tx1">
                  <a:lumMod val="75000"/>
                  <a:lumOff val="25000"/>
                </a:schemeClr>
              </a:solidFill>
              <a:cs typeface="+mn-ea"/>
              <a:sym typeface="+mn-lt"/>
            </a:endParaRPr>
          </a:p>
        </p:txBody>
      </p:sp>
      <p:sp>
        <p:nvSpPr>
          <p:cNvPr id="91" name="文本框 90"/>
          <p:cNvSpPr txBox="1"/>
          <p:nvPr/>
        </p:nvSpPr>
        <p:spPr>
          <a:xfrm>
            <a:off x="6006036" y="2475802"/>
            <a:ext cx="1984800" cy="646331"/>
          </a:xfrm>
          <a:prstGeom prst="rect">
            <a:avLst/>
          </a:prstGeom>
          <a:noFill/>
        </p:spPr>
        <p:txBody>
          <a:bodyPr wrap="square" rtlCol="0">
            <a:spAutoFit/>
          </a:bodyPr>
          <a:lstStyle/>
          <a:p>
            <a:pPr algn="ctr"/>
            <a:r>
              <a:rPr lang="en-US" altLang="zh-CN" b="1" dirty="0">
                <a:solidFill>
                  <a:schemeClr val="tx1">
                    <a:lumMod val="75000"/>
                    <a:lumOff val="25000"/>
                  </a:schemeClr>
                </a:solidFill>
                <a:cs typeface="+mn-ea"/>
                <a:sym typeface="+mn-lt"/>
              </a:rPr>
              <a:t>3.</a:t>
            </a:r>
            <a:r>
              <a:rPr lang="zh-CN" altLang="en-US" b="1" dirty="0">
                <a:solidFill>
                  <a:schemeClr val="tx1">
                    <a:lumMod val="75000"/>
                    <a:lumOff val="25000"/>
                  </a:schemeClr>
                </a:solidFill>
                <a:cs typeface="+mn-ea"/>
                <a:sym typeface="+mn-lt"/>
              </a:rPr>
              <a:t>前端设计初步框架构建完成</a:t>
            </a:r>
          </a:p>
        </p:txBody>
      </p:sp>
      <p:sp>
        <p:nvSpPr>
          <p:cNvPr id="92" name="文本框 91"/>
          <p:cNvSpPr txBox="1"/>
          <p:nvPr/>
        </p:nvSpPr>
        <p:spPr>
          <a:xfrm>
            <a:off x="7990836" y="2361149"/>
            <a:ext cx="2016569" cy="1167371"/>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cs typeface="+mn-ea"/>
                <a:sym typeface="+mn-lt"/>
              </a:rPr>
              <a:t>后端正在根据前端与功能性需求设计相应的数据库与</a:t>
            </a:r>
            <a:r>
              <a:rPr lang="en-US" altLang="zh-CN" sz="1200" dirty="0">
                <a:solidFill>
                  <a:schemeClr val="tx1">
                    <a:lumMod val="75000"/>
                    <a:lumOff val="25000"/>
                  </a:schemeClr>
                </a:solidFill>
                <a:cs typeface="+mn-ea"/>
                <a:sym typeface="+mn-lt"/>
              </a:rPr>
              <a:t>API</a:t>
            </a:r>
            <a:r>
              <a:rPr lang="zh-CN" altLang="en-US" sz="1200" dirty="0">
                <a:solidFill>
                  <a:schemeClr val="tx1">
                    <a:lumMod val="75000"/>
                    <a:lumOff val="25000"/>
                  </a:schemeClr>
                </a:solidFill>
                <a:cs typeface="+mn-ea"/>
                <a:sym typeface="+mn-lt"/>
              </a:rPr>
              <a:t>接口</a:t>
            </a:r>
            <a:endParaRPr lang="en-US" altLang="zh-CN" sz="1200" dirty="0">
              <a:solidFill>
                <a:schemeClr val="tx1">
                  <a:lumMod val="75000"/>
                  <a:lumOff val="25000"/>
                </a:schemeClr>
              </a:solidFill>
              <a:cs typeface="+mn-ea"/>
              <a:sym typeface="+mn-lt"/>
            </a:endParaRPr>
          </a:p>
          <a:p>
            <a:pPr algn="just">
              <a:lnSpc>
                <a:spcPct val="150000"/>
              </a:lnSpc>
            </a:pPr>
            <a:r>
              <a:rPr lang="zh-CN" altLang="en-US" sz="1200" dirty="0">
                <a:solidFill>
                  <a:schemeClr val="tx1">
                    <a:lumMod val="75000"/>
                    <a:lumOff val="25000"/>
                  </a:schemeClr>
                </a:solidFill>
                <a:cs typeface="+mn-ea"/>
                <a:sym typeface="+mn-lt"/>
              </a:rPr>
              <a:t>并在之后进行前后端的连接</a:t>
            </a:r>
            <a:endParaRPr lang="en-US" altLang="zh-CN" sz="1200" dirty="0">
              <a:solidFill>
                <a:schemeClr val="tx1">
                  <a:lumMod val="75000"/>
                  <a:lumOff val="25000"/>
                </a:schemeClr>
              </a:solidFill>
              <a:cs typeface="+mn-ea"/>
              <a:sym typeface="+mn-lt"/>
            </a:endParaRPr>
          </a:p>
        </p:txBody>
      </p:sp>
      <p:sp>
        <p:nvSpPr>
          <p:cNvPr id="93" name="文本框 92"/>
          <p:cNvSpPr txBox="1"/>
          <p:nvPr/>
        </p:nvSpPr>
        <p:spPr>
          <a:xfrm>
            <a:off x="7247341" y="1561402"/>
            <a:ext cx="3438592" cy="646331"/>
          </a:xfrm>
          <a:prstGeom prst="rect">
            <a:avLst/>
          </a:prstGeom>
          <a:noFill/>
        </p:spPr>
        <p:txBody>
          <a:bodyPr wrap="square" rtlCol="0">
            <a:spAutoFit/>
          </a:bodyPr>
          <a:lstStyle/>
          <a:p>
            <a:pPr algn="ctr"/>
            <a:r>
              <a:rPr lang="en-US" altLang="zh-CN" b="1" dirty="0">
                <a:solidFill>
                  <a:schemeClr val="tx1">
                    <a:lumMod val="75000"/>
                    <a:lumOff val="25000"/>
                  </a:schemeClr>
                </a:solidFill>
                <a:cs typeface="+mn-ea"/>
                <a:sym typeface="+mn-lt"/>
              </a:rPr>
              <a:t>4.</a:t>
            </a:r>
            <a:r>
              <a:rPr lang="zh-CN" altLang="en-US" b="1" dirty="0">
                <a:solidFill>
                  <a:schemeClr val="tx1">
                    <a:lumMod val="75000"/>
                    <a:lumOff val="25000"/>
                  </a:schemeClr>
                </a:solidFill>
                <a:cs typeface="+mn-ea"/>
                <a:sym typeface="+mn-lt"/>
              </a:rPr>
              <a:t>后端正在进行相应的</a:t>
            </a:r>
            <a:r>
              <a:rPr lang="en-US" altLang="zh-CN" b="1" dirty="0">
                <a:solidFill>
                  <a:schemeClr val="tx1">
                    <a:lumMod val="75000"/>
                    <a:lumOff val="25000"/>
                  </a:schemeClr>
                </a:solidFill>
                <a:cs typeface="+mn-ea"/>
                <a:sym typeface="+mn-lt"/>
              </a:rPr>
              <a:t>API</a:t>
            </a:r>
            <a:r>
              <a:rPr lang="zh-CN" altLang="en-US" b="1" dirty="0">
                <a:solidFill>
                  <a:schemeClr val="tx1">
                    <a:lumMod val="75000"/>
                    <a:lumOff val="25000"/>
                  </a:schemeClr>
                </a:solidFill>
                <a:cs typeface="+mn-ea"/>
                <a:sym typeface="+mn-lt"/>
              </a:rPr>
              <a:t>接口实现与前端的相应连接</a:t>
            </a:r>
          </a:p>
        </p:txBody>
      </p:sp>
      <p:grpSp>
        <p:nvGrpSpPr>
          <p:cNvPr id="40" name="组合 39"/>
          <p:cNvGrpSpPr/>
          <p:nvPr/>
        </p:nvGrpSpPr>
        <p:grpSpPr>
          <a:xfrm>
            <a:off x="74343" y="-18337"/>
            <a:ext cx="6021657" cy="861175"/>
            <a:chOff x="74343" y="-18337"/>
            <a:chExt cx="6021657" cy="861175"/>
          </a:xfrm>
        </p:grpSpPr>
        <p:grpSp>
          <p:nvGrpSpPr>
            <p:cNvPr id="41" name="组合 40"/>
            <p:cNvGrpSpPr/>
            <p:nvPr/>
          </p:nvGrpSpPr>
          <p:grpSpPr>
            <a:xfrm>
              <a:off x="74343" y="-18337"/>
              <a:ext cx="2005677" cy="861175"/>
              <a:chOff x="8521700" y="-18337"/>
              <a:chExt cx="3314701" cy="1564706"/>
            </a:xfrm>
            <a:effectLst/>
          </p:grpSpPr>
          <p:sp>
            <p:nvSpPr>
              <p:cNvPr id="44" name="任意多边形: 形状 4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2" name="文本框 4"/>
            <p:cNvSpPr txBox="1"/>
            <p:nvPr/>
          </p:nvSpPr>
          <p:spPr>
            <a:xfrm>
              <a:off x="1906604" y="263170"/>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cs typeface="+mn-ea"/>
                  <a:sym typeface="+mn-lt"/>
                </a:rPr>
                <a:t>项目当前的进展</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4343" y="-18337"/>
            <a:ext cx="10583147" cy="861175"/>
            <a:chOff x="74343" y="-18337"/>
            <a:chExt cx="10583147" cy="861175"/>
          </a:xfrm>
        </p:grpSpPr>
        <p:grpSp>
          <p:nvGrpSpPr>
            <p:cNvPr id="18" name="组合 17"/>
            <p:cNvGrpSpPr/>
            <p:nvPr/>
          </p:nvGrpSpPr>
          <p:grpSpPr>
            <a:xfrm>
              <a:off x="74343" y="-18337"/>
              <a:ext cx="2005677" cy="861175"/>
              <a:chOff x="8521700" y="-18337"/>
              <a:chExt cx="3314701" cy="1564706"/>
            </a:xfrm>
            <a:effectLst/>
          </p:grpSpPr>
          <p:sp>
            <p:nvSpPr>
              <p:cNvPr id="23" name="任意多边形: 形状 22"/>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2" name="文本框 4"/>
            <p:cNvSpPr txBox="1"/>
            <p:nvPr/>
          </p:nvSpPr>
          <p:spPr>
            <a:xfrm>
              <a:off x="2385999" y="227026"/>
              <a:ext cx="827149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mn-ea"/>
                  <a:sym typeface="+mn-lt"/>
                </a:rPr>
                <a:t>项目甘特图显示</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pic>
        <p:nvPicPr>
          <p:cNvPr id="6" name="图片 5">
            <a:extLst>
              <a:ext uri="{FF2B5EF4-FFF2-40B4-BE49-F238E27FC236}">
                <a16:creationId xmlns:a16="http://schemas.microsoft.com/office/drawing/2014/main" id="{991FC768-0BEA-D7F5-3051-9D41E5B5E5CB}"/>
              </a:ext>
            </a:extLst>
          </p:cNvPr>
          <p:cNvPicPr>
            <a:picLocks noChangeAspect="1"/>
          </p:cNvPicPr>
          <p:nvPr/>
        </p:nvPicPr>
        <p:blipFill>
          <a:blip r:embed="rId3"/>
          <a:stretch>
            <a:fillRect/>
          </a:stretch>
        </p:blipFill>
        <p:spPr>
          <a:xfrm>
            <a:off x="1871132" y="750246"/>
            <a:ext cx="8092773" cy="6107754"/>
          </a:xfrm>
          <a:prstGeom prst="rect">
            <a:avLst/>
          </a:prstGeom>
        </p:spPr>
      </p:pic>
    </p:spTree>
    <p:extLst>
      <p:ext uri="{BB962C8B-B14F-4D97-AF65-F5344CB8AC3E}">
        <p14:creationId xmlns:p14="http://schemas.microsoft.com/office/powerpoint/2010/main" val="294605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4795459" y="770257"/>
            <a:ext cx="2601920" cy="1862048"/>
          </a:xfrm>
          <a:prstGeom prst="rect">
            <a:avLst/>
          </a:prstGeom>
          <a:noFill/>
        </p:spPr>
        <p:txBody>
          <a:bodyPr wrap="square">
            <a:spAutoFit/>
          </a:bodyPr>
          <a:lstStyle/>
          <a:p>
            <a:pPr algn="ctr"/>
            <a:r>
              <a:rPr lang="en-US" altLang="zh-CN" sz="11500" b="1" dirty="0">
                <a:solidFill>
                  <a:srgbClr val="5577D1"/>
                </a:solidFill>
              </a:rPr>
              <a:t>02</a:t>
            </a:r>
            <a:endParaRPr lang="zh-CN" altLang="en-US" sz="11500" b="1" dirty="0">
              <a:solidFill>
                <a:srgbClr val="5577D1"/>
              </a:solidFill>
            </a:endParaRPr>
          </a:p>
        </p:txBody>
      </p:sp>
      <p:grpSp>
        <p:nvGrpSpPr>
          <p:cNvPr id="12" name="组合 11"/>
          <p:cNvGrpSpPr/>
          <p:nvPr/>
        </p:nvGrpSpPr>
        <p:grpSpPr>
          <a:xfrm>
            <a:off x="3607635" y="2676728"/>
            <a:ext cx="4976729" cy="707114"/>
            <a:chOff x="846633" y="1951591"/>
            <a:chExt cx="4976729" cy="707114"/>
          </a:xfrm>
        </p:grpSpPr>
        <p:grpSp>
          <p:nvGrpSpPr>
            <p:cNvPr id="4" name="组合 3"/>
            <p:cNvGrpSpPr/>
            <p:nvPr/>
          </p:nvGrpSpPr>
          <p:grpSpPr>
            <a:xfrm>
              <a:off x="846633" y="1951591"/>
              <a:ext cx="4976729" cy="707114"/>
              <a:chOff x="1752599" y="1817778"/>
              <a:chExt cx="8851656" cy="1800789"/>
            </a:xfrm>
          </p:grpSpPr>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4"/>
            <p:cNvSpPr txBox="1"/>
            <p:nvPr/>
          </p:nvSpPr>
          <p:spPr>
            <a:xfrm>
              <a:off x="1419112" y="2030229"/>
              <a:ext cx="383177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cs typeface="+mn-ea"/>
                  <a:sym typeface="+mn-lt"/>
                </a:rPr>
                <a:t>项目框架</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72" name="文本框 71"/>
          <p:cNvSpPr txBox="1"/>
          <p:nvPr/>
        </p:nvSpPr>
        <p:spPr>
          <a:xfrm>
            <a:off x="4794622" y="589989"/>
            <a:ext cx="2602756" cy="369332"/>
          </a:xfrm>
          <a:prstGeom prst="rect">
            <a:avLst/>
          </a:prstGeom>
          <a:noFill/>
        </p:spPr>
        <p:txBody>
          <a:bodyPr wrap="square">
            <a:spAutoFit/>
          </a:bodyPr>
          <a:lstStyle/>
          <a:p>
            <a:pPr algn="ctr"/>
            <a:r>
              <a:rPr lang="en-US" altLang="zh-CN" dirty="0">
                <a:solidFill>
                  <a:srgbClr val="A6A6A6"/>
                </a:solidFill>
                <a:latin typeface="思源黑体 CN Light" panose="020B0500000000000000" pitchFamily="34" charset="-122"/>
                <a:ea typeface="思源黑体 CN Light" panose="020B0500000000000000" pitchFamily="34" charset="-122"/>
              </a:rPr>
              <a:t>PART</a:t>
            </a:r>
            <a:endParaRPr lang="zh-CN" altLang="en-US" dirty="0">
              <a:solidFill>
                <a:srgbClr val="A6A6A6"/>
              </a:solidFill>
              <a:latin typeface="思源黑体 CN Light" panose="020B0500000000000000" pitchFamily="34" charset="-122"/>
              <a:ea typeface="思源黑体 CN Light" panose="020B0500000000000000" pitchFamily="34"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10.xml><?xml version="1.0" encoding="utf-8"?>
<p:tagLst xmlns:a="http://schemas.openxmlformats.org/drawingml/2006/main" xmlns:r="http://schemas.openxmlformats.org/officeDocument/2006/relationships" xmlns:p="http://schemas.openxmlformats.org/presentationml/2006/main">
  <p:tag name="ISLIDE.ICON" val="#108473;"/>
</p:tagLst>
</file>

<file path=ppt/tags/tag11.xml><?xml version="1.0" encoding="utf-8"?>
<p:tagLst xmlns:a="http://schemas.openxmlformats.org/drawingml/2006/main" xmlns:r="http://schemas.openxmlformats.org/officeDocument/2006/relationships" xmlns:p="http://schemas.openxmlformats.org/presentationml/2006/main">
  <p:tag name="ISLIDE.ICON" val="#108473;"/>
</p:tagLst>
</file>

<file path=ppt/tags/tag12.xml><?xml version="1.0" encoding="utf-8"?>
<p:tagLst xmlns:a="http://schemas.openxmlformats.org/drawingml/2006/main" xmlns:r="http://schemas.openxmlformats.org/officeDocument/2006/relationships" xmlns:p="http://schemas.openxmlformats.org/presentationml/2006/main">
  <p:tag name="ISLIDE.ICON" val="#108473;"/>
</p:tagLst>
</file>

<file path=ppt/tags/tag13.xml><?xml version="1.0" encoding="utf-8"?>
<p:tagLst xmlns:a="http://schemas.openxmlformats.org/drawingml/2006/main" xmlns:r="http://schemas.openxmlformats.org/officeDocument/2006/relationships" xmlns:p="http://schemas.openxmlformats.org/presentationml/2006/main">
  <p:tag name="ISLIDE.ICON" val="#108473;"/>
</p:tagLst>
</file>

<file path=ppt/tags/tag14.xml><?xml version="1.0" encoding="utf-8"?>
<p:tagLst xmlns:a="http://schemas.openxmlformats.org/drawingml/2006/main" xmlns:r="http://schemas.openxmlformats.org/officeDocument/2006/relationships" xmlns:p="http://schemas.openxmlformats.org/presentationml/2006/main">
  <p:tag name="ISLIDE.ICON" val="#108473;"/>
</p:tagLst>
</file>

<file path=ppt/tags/tag15.xml><?xml version="1.0" encoding="utf-8"?>
<p:tagLst xmlns:a="http://schemas.openxmlformats.org/drawingml/2006/main" xmlns:r="http://schemas.openxmlformats.org/officeDocument/2006/relationships" xmlns:p="http://schemas.openxmlformats.org/presentationml/2006/main">
  <p:tag name="ISLIDE.ICON" val="#108473;"/>
</p:tagLst>
</file>

<file path=ppt/tags/tag16.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2.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3.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4.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5.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6.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7.xml><?xml version="1.0" encoding="utf-8"?>
<p:tagLst xmlns:a="http://schemas.openxmlformats.org/drawingml/2006/main" xmlns:r="http://schemas.openxmlformats.org/officeDocument/2006/relationships" xmlns:p="http://schemas.openxmlformats.org/presentationml/2006/main">
  <p:tag name="ISLIDE.ICON" val="#108473;"/>
</p:tagLst>
</file>

<file path=ppt/tags/tag8.xml><?xml version="1.0" encoding="utf-8"?>
<p:tagLst xmlns:a="http://schemas.openxmlformats.org/drawingml/2006/main" xmlns:r="http://schemas.openxmlformats.org/officeDocument/2006/relationships" xmlns:p="http://schemas.openxmlformats.org/presentationml/2006/main">
  <p:tag name="ISLIDE.ICON" val="#108473;"/>
</p:tagLst>
</file>

<file path=ppt/tags/tag9.xml><?xml version="1.0" encoding="utf-8"?>
<p:tagLst xmlns:a="http://schemas.openxmlformats.org/drawingml/2006/main" xmlns:r="http://schemas.openxmlformats.org/officeDocument/2006/relationships" xmlns:p="http://schemas.openxmlformats.org/presentationml/2006/main">
  <p:tag name="ISLIDE.ICON" val="#108473;"/>
</p:tagLst>
</file>

<file path=ppt/theme/theme1.xml><?xml version="1.0" encoding="utf-8"?>
<a:theme xmlns:a="http://schemas.openxmlformats.org/drawingml/2006/main" name="51PPT模板网   www.51pptmoban.com">
  <a:themeElements>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fontScheme name="o5lcumru">
      <a:majorFont>
        <a:latin typeface="Arial"/>
        <a:ea typeface="阿里巴巴普惠体 2.0 55 Regular"/>
        <a:cs typeface=""/>
      </a:majorFont>
      <a:minorFont>
        <a:latin typeface="Arial"/>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147</TotalTime>
  <Words>2386</Words>
  <Application>Microsoft Office PowerPoint</Application>
  <PresentationFormat>宽屏</PresentationFormat>
  <Paragraphs>248</Paragraphs>
  <Slides>35</Slides>
  <Notes>35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-apple-system</vt:lpstr>
      <vt:lpstr>Gill Sans</vt:lpstr>
      <vt:lpstr>PingFang SC</vt:lpstr>
      <vt:lpstr>阿里巴巴普惠体 2.0 95 ExtraBold</vt:lpstr>
      <vt:lpstr>黑体</vt:lpstr>
      <vt:lpstr>思源黑体 CN Light</vt:lpstr>
      <vt:lpstr>宋体</vt:lpstr>
      <vt:lpstr>Arial</vt:lpstr>
      <vt:lpstr>Calibri</vt:lpstr>
      <vt:lpstr>51PPT模板网   www.51pptmoban.com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蓝色扁平几何风论文答辩通用ppt模板</dc:title>
  <dc:creator>51PPT模板网</dc:creator>
  <cp:keywords>www.51pptmoban.com</cp:keywords>
  <dc:description>www.51pptmoban.com</dc:description>
  <cp:lastModifiedBy>李 嘉图</cp:lastModifiedBy>
  <cp:revision>15</cp:revision>
  <dcterms:created xsi:type="dcterms:W3CDTF">2022-07-07T06:04:18Z</dcterms:created>
  <dcterms:modified xsi:type="dcterms:W3CDTF">2022-07-07T08:59:44Z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